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hartEx1.xml" ContentType="application/vnd.ms-office.chartex+xml"/>
  <Override PartName="/ppt/changesInfos/changesInfo1.xml" ContentType="application/vnd.ms-powerpoint.changesinfo+xml"/>
  <Override PartName="/ppt/charts/colors10.xml" ContentType="application/vnd.ms-office.chartcolorstyle+xml"/>
  <Override PartName="/ppt/charts/style10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58" r:id="rId4"/>
    <p:sldId id="259" r:id="rId5"/>
    <p:sldId id="262" r:id="rId6"/>
    <p:sldId id="263" r:id="rId7"/>
    <p:sldId id="257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rah Al-Omran" userId="a7f2fe3d590ce6b5" providerId="LiveId" clId="{C8271F15-5BCF-4A92-9997-E3BCEF598F99}"/>
    <pc:docChg chg="custSel addSld modSld">
      <pc:chgData name="Norah Al-Omran" userId="a7f2fe3d590ce6b5" providerId="LiveId" clId="{C8271F15-5BCF-4A92-9997-E3BCEF598F99}" dt="2018-11-04T17:20:07.357" v="177" actId="1076"/>
      <pc:docMkLst>
        <pc:docMk/>
      </pc:docMkLst>
      <pc:sldChg chg="delSp modSp">
        <pc:chgData name="Norah Al-Omran" userId="a7f2fe3d590ce6b5" providerId="LiveId" clId="{C8271F15-5BCF-4A92-9997-E3BCEF598F99}" dt="2018-11-04T16:34:09.248" v="19" actId="20577"/>
        <pc:sldMkLst>
          <pc:docMk/>
          <pc:sldMk cId="4283938730" sldId="257"/>
        </pc:sldMkLst>
        <pc:spChg chg="mod">
          <ac:chgData name="Norah Al-Omran" userId="a7f2fe3d590ce6b5" providerId="LiveId" clId="{C8271F15-5BCF-4A92-9997-E3BCEF598F99}" dt="2018-11-04T16:34:03.694" v="18" actId="1076"/>
          <ac:spMkLst>
            <pc:docMk/>
            <pc:sldMk cId="4283938730" sldId="257"/>
            <ac:spMk id="2" creationId="{383190A5-DB75-47F6-8A36-72287FDC3148}"/>
          </ac:spMkLst>
        </pc:spChg>
        <pc:spChg chg="del">
          <ac:chgData name="Norah Al-Omran" userId="a7f2fe3d590ce6b5" providerId="LiveId" clId="{C8271F15-5BCF-4A92-9997-E3BCEF598F99}" dt="2018-11-04T16:32:31.564" v="1" actId="478"/>
          <ac:spMkLst>
            <pc:docMk/>
            <pc:sldMk cId="4283938730" sldId="257"/>
            <ac:spMk id="3" creationId="{7820691C-2EA5-4954-8A80-22E8BED57C8E}"/>
          </ac:spMkLst>
        </pc:spChg>
        <pc:graphicFrameChg chg="mod modGraphic">
          <ac:chgData name="Norah Al-Omran" userId="a7f2fe3d590ce6b5" providerId="LiveId" clId="{C8271F15-5BCF-4A92-9997-E3BCEF598F99}" dt="2018-11-04T16:34:09.248" v="19" actId="20577"/>
          <ac:graphicFrameMkLst>
            <pc:docMk/>
            <pc:sldMk cId="4283938730" sldId="257"/>
            <ac:graphicFrameMk id="4" creationId="{2DEEE61A-3F63-4EC1-8005-89FD606D5362}"/>
          </ac:graphicFrameMkLst>
        </pc:graphicFrameChg>
      </pc:sldChg>
      <pc:sldChg chg="addSp delSp modSp add">
        <pc:chgData name="Norah Al-Omran" userId="a7f2fe3d590ce6b5" providerId="LiveId" clId="{C8271F15-5BCF-4A92-9997-E3BCEF598F99}" dt="2018-11-04T16:42:09.257" v="28" actId="5793"/>
        <pc:sldMkLst>
          <pc:docMk/>
          <pc:sldMk cId="4144733201" sldId="258"/>
        </pc:sldMkLst>
        <pc:spChg chg="mod">
          <ac:chgData name="Norah Al-Omran" userId="a7f2fe3d590ce6b5" providerId="LiveId" clId="{C8271F15-5BCF-4A92-9997-E3BCEF598F99}" dt="2018-11-04T16:33:48.387" v="17" actId="5793"/>
          <ac:spMkLst>
            <pc:docMk/>
            <pc:sldMk cId="4144733201" sldId="258"/>
            <ac:spMk id="2" creationId="{6D2EB461-9FF7-4287-9796-401C2448079E}"/>
          </ac:spMkLst>
        </pc:spChg>
        <pc:spChg chg="del">
          <ac:chgData name="Norah Al-Omran" userId="a7f2fe3d590ce6b5" providerId="LiveId" clId="{C8271F15-5BCF-4A92-9997-E3BCEF598F99}" dt="2018-11-04T16:38:35.284" v="20"/>
          <ac:spMkLst>
            <pc:docMk/>
            <pc:sldMk cId="4144733201" sldId="258"/>
            <ac:spMk id="3" creationId="{5CB7D274-4765-4A63-9ED7-E38A2864A9E0}"/>
          </ac:spMkLst>
        </pc:spChg>
        <pc:spChg chg="add mod">
          <ac:chgData name="Norah Al-Omran" userId="a7f2fe3d590ce6b5" providerId="LiveId" clId="{C8271F15-5BCF-4A92-9997-E3BCEF598F99}" dt="2018-11-04T16:42:09.257" v="28" actId="5793"/>
          <ac:spMkLst>
            <pc:docMk/>
            <pc:sldMk cId="4144733201" sldId="258"/>
            <ac:spMk id="6" creationId="{C8CC51D0-7CB9-4472-8049-5E1279FA7424}"/>
          </ac:spMkLst>
        </pc:spChg>
        <pc:graphicFrameChg chg="add del mod">
          <ac:chgData name="Norah Al-Omran" userId="a7f2fe3d590ce6b5" providerId="LiveId" clId="{C8271F15-5BCF-4A92-9997-E3BCEF598F99}" dt="2018-11-04T16:38:37.956" v="21" actId="478"/>
          <ac:graphicFrameMkLst>
            <pc:docMk/>
            <pc:sldMk cId="4144733201" sldId="258"/>
            <ac:graphicFrameMk id="4" creationId="{CC834BAB-A440-4EF8-B7A9-9418E1E36ED2}"/>
          </ac:graphicFrameMkLst>
        </pc:graphicFrameChg>
      </pc:sldChg>
      <pc:sldChg chg="addSp delSp modSp add">
        <pc:chgData name="Norah Al-Omran" userId="a7f2fe3d590ce6b5" providerId="LiveId" clId="{C8271F15-5BCF-4A92-9997-E3BCEF598F99}" dt="2018-11-04T16:47:55.088" v="69" actId="1076"/>
        <pc:sldMkLst>
          <pc:docMk/>
          <pc:sldMk cId="879969665" sldId="259"/>
        </pc:sldMkLst>
        <pc:spChg chg="mod">
          <ac:chgData name="Norah Al-Omran" userId="a7f2fe3d590ce6b5" providerId="LiveId" clId="{C8271F15-5BCF-4A92-9997-E3BCEF598F99}" dt="2018-11-04T16:47:55.088" v="69" actId="1076"/>
          <ac:spMkLst>
            <pc:docMk/>
            <pc:sldMk cId="879969665" sldId="259"/>
            <ac:spMk id="2" creationId="{B0FF512B-8138-4CDB-A22D-91B4F9AA169B}"/>
          </ac:spMkLst>
        </pc:spChg>
        <pc:spChg chg="del">
          <ac:chgData name="Norah Al-Omran" userId="a7f2fe3d590ce6b5" providerId="LiveId" clId="{C8271F15-5BCF-4A92-9997-E3BCEF598F99}" dt="2018-11-04T16:44:36.550" v="30"/>
          <ac:spMkLst>
            <pc:docMk/>
            <pc:sldMk cId="879969665" sldId="259"/>
            <ac:spMk id="3" creationId="{DB910630-92B4-41C0-B18F-EFA3725F0671}"/>
          </ac:spMkLst>
        </pc:spChg>
        <pc:graphicFrameChg chg="add mod modGraphic">
          <ac:chgData name="Norah Al-Omran" userId="a7f2fe3d590ce6b5" providerId="LiveId" clId="{C8271F15-5BCF-4A92-9997-E3BCEF598F99}" dt="2018-11-04T16:47:46.547" v="68" actId="14100"/>
          <ac:graphicFrameMkLst>
            <pc:docMk/>
            <pc:sldMk cId="879969665" sldId="259"/>
            <ac:graphicFrameMk id="4" creationId="{40FFD397-5766-4824-9066-1F4DC6BC2575}"/>
          </ac:graphicFrameMkLst>
        </pc:graphicFrameChg>
      </pc:sldChg>
      <pc:sldChg chg="addSp delSp modSp add">
        <pc:chgData name="Norah Al-Omran" userId="a7f2fe3d590ce6b5" providerId="LiveId" clId="{C8271F15-5BCF-4A92-9997-E3BCEF598F99}" dt="2018-11-04T17:03:11.861" v="141" actId="255"/>
        <pc:sldMkLst>
          <pc:docMk/>
          <pc:sldMk cId="2417862212" sldId="260"/>
        </pc:sldMkLst>
        <pc:spChg chg="add del mod">
          <ac:chgData name="Norah Al-Omran" userId="a7f2fe3d590ce6b5" providerId="LiveId" clId="{C8271F15-5BCF-4A92-9997-E3BCEF598F99}" dt="2018-11-04T16:53:43.081" v="72"/>
          <ac:spMkLst>
            <pc:docMk/>
            <pc:sldMk cId="2417862212" sldId="260"/>
            <ac:spMk id="5" creationId="{170A6726-3096-48C7-8F71-DB9E1E601C49}"/>
          </ac:spMkLst>
        </pc:spChg>
        <pc:graphicFrameChg chg="del">
          <ac:chgData name="Norah Al-Omran" userId="a7f2fe3d590ce6b5" providerId="LiveId" clId="{C8271F15-5BCF-4A92-9997-E3BCEF598F99}" dt="2018-11-04T16:48:18.202" v="71" actId="478"/>
          <ac:graphicFrameMkLst>
            <pc:docMk/>
            <pc:sldMk cId="2417862212" sldId="260"/>
            <ac:graphicFrameMk id="4" creationId="{40FFD397-5766-4824-9066-1F4DC6BC2575}"/>
          </ac:graphicFrameMkLst>
        </pc:graphicFrameChg>
        <pc:graphicFrameChg chg="add mod modGraphic">
          <ac:chgData name="Norah Al-Omran" userId="a7f2fe3d590ce6b5" providerId="LiveId" clId="{C8271F15-5BCF-4A92-9997-E3BCEF598F99}" dt="2018-11-04T17:03:11.861" v="141" actId="255"/>
          <ac:graphicFrameMkLst>
            <pc:docMk/>
            <pc:sldMk cId="2417862212" sldId="260"/>
            <ac:graphicFrameMk id="6" creationId="{CE81FC3E-8D29-48C4-8A80-CE1C1225F56A}"/>
          </ac:graphicFrameMkLst>
        </pc:graphicFrameChg>
      </pc:sldChg>
      <pc:sldChg chg="addSp delSp modSp add">
        <pc:chgData name="Norah Al-Omran" userId="a7f2fe3d590ce6b5" providerId="LiveId" clId="{C8271F15-5BCF-4A92-9997-E3BCEF598F99}" dt="2018-11-04T17:20:07.357" v="177" actId="1076"/>
        <pc:sldMkLst>
          <pc:docMk/>
          <pc:sldMk cId="3165315825" sldId="261"/>
        </pc:sldMkLst>
        <pc:spChg chg="mod">
          <ac:chgData name="Norah Al-Omran" userId="a7f2fe3d590ce6b5" providerId="LiveId" clId="{C8271F15-5BCF-4A92-9997-E3BCEF598F99}" dt="2018-11-04T17:20:07.357" v="177" actId="1076"/>
          <ac:spMkLst>
            <pc:docMk/>
            <pc:sldMk cId="3165315825" sldId="261"/>
            <ac:spMk id="2" creationId="{B0FF512B-8138-4CDB-A22D-91B4F9AA169B}"/>
          </ac:spMkLst>
        </pc:spChg>
        <pc:spChg chg="add del mod">
          <ac:chgData name="Norah Al-Omran" userId="a7f2fe3d590ce6b5" providerId="LiveId" clId="{C8271F15-5BCF-4A92-9997-E3BCEF598F99}" dt="2018-11-04T16:55:15.513" v="81"/>
          <ac:spMkLst>
            <pc:docMk/>
            <pc:sldMk cId="3165315825" sldId="261"/>
            <ac:spMk id="4" creationId="{A3CB681A-70D6-442D-8FB4-A94C4FE3D690}"/>
          </ac:spMkLst>
        </pc:spChg>
        <pc:spChg chg="add mod">
          <ac:chgData name="Norah Al-Omran" userId="a7f2fe3d590ce6b5" providerId="LiveId" clId="{C8271F15-5BCF-4A92-9997-E3BCEF598F99}" dt="2018-11-04T17:18:41.843" v="175" actId="255"/>
          <ac:spMkLst>
            <pc:docMk/>
            <pc:sldMk cId="3165315825" sldId="261"/>
            <ac:spMk id="8" creationId="{D06634C3-4E44-4949-86C4-BF029416E5F2}"/>
          </ac:spMkLst>
        </pc:spChg>
        <pc:graphicFrameChg chg="add mod modGraphic">
          <ac:chgData name="Norah Al-Omran" userId="a7f2fe3d590ce6b5" providerId="LiveId" clId="{C8271F15-5BCF-4A92-9997-E3BCEF598F99}" dt="2018-11-04T16:58:54.347" v="103"/>
          <ac:graphicFrameMkLst>
            <pc:docMk/>
            <pc:sldMk cId="3165315825" sldId="261"/>
            <ac:graphicFrameMk id="5" creationId="{9D8C7930-A41F-42C5-979C-D3336EBF877D}"/>
          </ac:graphicFrameMkLst>
        </pc:graphicFrameChg>
        <pc:graphicFrameChg chg="del modGraphic">
          <ac:chgData name="Norah Al-Omran" userId="a7f2fe3d590ce6b5" providerId="LiveId" clId="{C8271F15-5BCF-4A92-9997-E3BCEF598F99}" dt="2018-11-04T16:55:07.612" v="80" actId="478"/>
          <ac:graphicFrameMkLst>
            <pc:docMk/>
            <pc:sldMk cId="3165315825" sldId="261"/>
            <ac:graphicFrameMk id="6" creationId="{CE81FC3E-8D29-48C4-8A80-CE1C1225F56A}"/>
          </ac:graphicFrameMkLst>
        </pc:graphicFrameChg>
        <pc:graphicFrameChg chg="add mod modGraphic">
          <ac:chgData name="Norah Al-Omran" userId="a7f2fe3d590ce6b5" providerId="LiveId" clId="{C8271F15-5BCF-4A92-9997-E3BCEF598F99}" dt="2018-11-04T17:01:06.845" v="136" actId="122"/>
          <ac:graphicFrameMkLst>
            <pc:docMk/>
            <pc:sldMk cId="3165315825" sldId="261"/>
            <ac:graphicFrameMk id="7" creationId="{F4FE4A49-DB16-470C-A8C4-847C4F855A9C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0.xml"/><Relationship Id="rId2" Type="http://schemas.microsoft.com/office/2011/relationships/chartStyle" Target="style10.xml"/><Relationship Id="rId1" Type="http://schemas.openxmlformats.org/officeDocument/2006/relationships/oleObject" Target="file:///C:\Users\noooo\OneDrive\&#1587;&#1591;&#1581;%20&#1575;&#1604;&#1605;&#1603;&#1578;&#1576;\project\Project%201_DC%20AirBnB127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Sheet1!$E$2</c:f>
              <c:strCache>
                <c:ptCount val="1"/>
                <c:pt idx="0">
                  <c:v>Revenue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Sheet1!$D$3:$D$26</c:f>
              <c:strCache>
                <c:ptCount val="24"/>
                <c:pt idx="0">
                  <c:v>Comfortable private room w/balcony</c:v>
                </c:pt>
                <c:pt idx="1">
                  <c:v>DuPont Magic</c:v>
                </c:pt>
                <c:pt idx="2">
                  <c:v>Quiet Oasis in Dupont</c:v>
                </c:pt>
                <c:pt idx="3">
                  <c:v>Downtown Spacious BR /Private Bath</c:v>
                </c:pt>
                <c:pt idx="4">
                  <c:v>Dupont Circle Unit 1</c:v>
                </c:pt>
                <c:pt idx="5">
                  <c:v>Downtown DC Private Carriage House</c:v>
                </c:pt>
                <c:pt idx="6">
                  <c:v>Capitol Hill Guest House - 3BR+Loft</c:v>
                </c:pt>
                <c:pt idx="7">
                  <c:v>Spacious 1BR in the heart of Dupont</c:v>
                </c:pt>
                <c:pt idx="8">
                  <c:v>Private Historic Rowhouse 1BR Apt</c:v>
                </c:pt>
                <c:pt idx="9">
                  <c:v>In the Heart of It All</c:v>
                </c:pt>
                <c:pt idx="10">
                  <c:v>Capitol Hill Guest Suite</c:v>
                </c:pt>
                <c:pt idx="11">
                  <c:v>Light-Filled Capitol Hill Studio</c:v>
                </c:pt>
                <c:pt idx="12">
                  <c:v>Historic Rowhouse Near Monuments</c:v>
                </c:pt>
                <c:pt idx="13">
                  <c:v>DC Apartment near White House, Mall</c:v>
                </c:pt>
                <c:pt idx="14">
                  <c:v>Metro DC 'Sanctuary' ~ FREE parking</c:v>
                </c:pt>
                <c:pt idx="15">
                  <c:v>Downtown - 2 BR / 2 BA with Parking</c:v>
                </c:pt>
                <c:pt idx="16">
                  <c:v>Luxury DC Apt. in Perfect location!</c:v>
                </c:pt>
                <c:pt idx="17">
                  <c:v>New Luxury Downtown Private Apt.</c:v>
                </c:pt>
                <c:pt idx="18">
                  <c:v>Capitol Hill Historic District Apt!</c:v>
                </c:pt>
                <c:pt idx="19">
                  <c:v>Entire 1BR Capitol Hill Apartment!</c:v>
                </c:pt>
                <c:pt idx="20">
                  <c:v>Celebrity Mansion NOT FOR EVENTS</c:v>
                </c:pt>
                <c:pt idx="21">
                  <c:v>Luxurious Condo in Columbia heights</c:v>
                </c:pt>
                <c:pt idx="22">
                  <c:v>US Capitol  -</c:v>
                </c:pt>
                <c:pt idx="23">
                  <c:v>People's Place 2-Convention Center</c:v>
                </c:pt>
              </c:strCache>
            </c:strRef>
          </c:cat>
          <c:val>
            <c:numRef>
              <c:f>Sheet1!$E$3:$E$26</c:f>
              <c:numCache>
                <c:formatCode>"$"#,##0</c:formatCode>
                <c:ptCount val="24"/>
                <c:pt idx="0">
                  <c:v>920192</c:v>
                </c:pt>
                <c:pt idx="1">
                  <c:v>475200</c:v>
                </c:pt>
                <c:pt idx="2">
                  <c:v>393800</c:v>
                </c:pt>
                <c:pt idx="3">
                  <c:v>196716</c:v>
                </c:pt>
                <c:pt idx="4">
                  <c:v>193200</c:v>
                </c:pt>
                <c:pt idx="5">
                  <c:v>186792</c:v>
                </c:pt>
                <c:pt idx="6">
                  <c:v>181800</c:v>
                </c:pt>
                <c:pt idx="7">
                  <c:v>180900</c:v>
                </c:pt>
                <c:pt idx="8">
                  <c:v>162360</c:v>
                </c:pt>
                <c:pt idx="9">
                  <c:v>154290</c:v>
                </c:pt>
                <c:pt idx="10">
                  <c:v>148050</c:v>
                </c:pt>
                <c:pt idx="11">
                  <c:v>139200</c:v>
                </c:pt>
                <c:pt idx="12">
                  <c:v>129376</c:v>
                </c:pt>
                <c:pt idx="13">
                  <c:v>128140</c:v>
                </c:pt>
                <c:pt idx="14">
                  <c:v>127890</c:v>
                </c:pt>
                <c:pt idx="15">
                  <c:v>120960</c:v>
                </c:pt>
                <c:pt idx="16">
                  <c:v>119970</c:v>
                </c:pt>
                <c:pt idx="17">
                  <c:v>116708</c:v>
                </c:pt>
                <c:pt idx="18">
                  <c:v>111300</c:v>
                </c:pt>
                <c:pt idx="19">
                  <c:v>106920</c:v>
                </c:pt>
                <c:pt idx="20">
                  <c:v>106600</c:v>
                </c:pt>
                <c:pt idx="21">
                  <c:v>105860</c:v>
                </c:pt>
                <c:pt idx="22">
                  <c:v>103950</c:v>
                </c:pt>
                <c:pt idx="23">
                  <c:v>100800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046-4D76-8671-8FE664F213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20217976"/>
        <c:axId val="620216696"/>
      </c:barChart>
      <c:catAx>
        <c:axId val="620217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0070C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0216696"/>
        <c:crosses val="autoZero"/>
        <c:auto val="1"/>
        <c:lblAlgn val="ctr"/>
        <c:lblOffset val="100"/>
        <c:noMultiLvlLbl val="0"/>
      </c:catAx>
      <c:valAx>
        <c:axId val="6202166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0217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VISUALS!$Y$2</c:f>
              <c:strCache>
                <c:ptCount val="1"/>
                <c:pt idx="0">
                  <c:v>Daily revenue 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VISUALS!$X$3:$X$13</c:f>
              <c:strCache>
                <c:ptCount val="11"/>
                <c:pt idx="0">
                  <c:v>Apartment</c:v>
                </c:pt>
                <c:pt idx="1">
                  <c:v>House</c:v>
                </c:pt>
                <c:pt idx="2">
                  <c:v>Townhouse</c:v>
                </c:pt>
                <c:pt idx="3">
                  <c:v>Condominium</c:v>
                </c:pt>
                <c:pt idx="4">
                  <c:v>Bed &amp; Breakfast</c:v>
                </c:pt>
                <c:pt idx="5">
                  <c:v>Loft</c:v>
                </c:pt>
                <c:pt idx="6">
                  <c:v>Other</c:v>
                </c:pt>
                <c:pt idx="7">
                  <c:v>Boat</c:v>
                </c:pt>
                <c:pt idx="8">
                  <c:v>Dorm</c:v>
                </c:pt>
                <c:pt idx="9">
                  <c:v>Cabin</c:v>
                </c:pt>
                <c:pt idx="10">
                  <c:v>Bungalow</c:v>
                </c:pt>
              </c:strCache>
            </c:strRef>
          </c:cat>
          <c:val>
            <c:numRef>
              <c:f>VISUALS!$Y$3:$Y$13</c:f>
              <c:numCache>
                <c:formatCode>"$"#,##0</c:formatCode>
                <c:ptCount val="11"/>
                <c:pt idx="0">
                  <c:v>324246</c:v>
                </c:pt>
                <c:pt idx="1">
                  <c:v>190740</c:v>
                </c:pt>
                <c:pt idx="2">
                  <c:v>12656</c:v>
                </c:pt>
                <c:pt idx="3">
                  <c:v>12190</c:v>
                </c:pt>
                <c:pt idx="4">
                  <c:v>7918</c:v>
                </c:pt>
                <c:pt idx="5">
                  <c:v>3506</c:v>
                </c:pt>
                <c:pt idx="6">
                  <c:v>2302</c:v>
                </c:pt>
                <c:pt idx="7">
                  <c:v>474</c:v>
                </c:pt>
                <c:pt idx="8">
                  <c:v>166</c:v>
                </c:pt>
                <c:pt idx="9">
                  <c:v>110</c:v>
                </c:pt>
                <c:pt idx="10">
                  <c:v>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7A0-4234-94EE-BC8DD8E45C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7359992"/>
        <c:axId val="617360952"/>
      </c:lineChart>
      <c:catAx>
        <c:axId val="617359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7360952"/>
        <c:crosses val="autoZero"/>
        <c:auto val="1"/>
        <c:lblAlgn val="ctr"/>
        <c:lblOffset val="100"/>
        <c:noMultiLvlLbl val="0"/>
      </c:catAx>
      <c:valAx>
        <c:axId val="617360952"/>
        <c:scaling>
          <c:orientation val="minMax"/>
          <c:min val="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7359992"/>
        <c:crosses val="autoZero"/>
        <c:crossBetween val="between"/>
        <c:majorUnit val="30000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VISUALS!$A$2:$A$13</cx:f>
        <cx:lvl ptCount="12">
          <cx:pt idx="0">Columbia Heights, Mt. Pleasant, Pleasant Plains, Park View</cx:pt>
          <cx:pt idx="1">Dupont Circle, Connecticut Avenue/K Street</cx:pt>
          <cx:pt idx="2">Capitol Hill, Lincoln Park</cx:pt>
          <cx:pt idx="3">Shaw, Logan Circle</cx:pt>
          <cx:pt idx="4">Union Station, Stanton Park, Kingman Park</cx:pt>
          <cx:pt idx="5">Edgewood, Bloomingdale, Truxton Circle, Eckington</cx:pt>
          <cx:pt idx="6">Kalorama Heights, Adams Morgan, Lanier Heights</cx:pt>
          <cx:pt idx="7">Downtown, Chinatown, Penn Quarters, Mount Vernon Square, North Capitol Street</cx:pt>
          <cx:pt idx="8">Brightwood Park, Crestwood, Petworth</cx:pt>
          <cx:pt idx="9">Howard University, Le Droit Park, Cardozo/Shaw</cx:pt>
          <cx:pt idx="10">West End, Foggy Bottom, GWU</cx:pt>
          <cx:pt idx="11">Georgetown, Burleith/Hillandale</cx:pt>
        </cx:lvl>
      </cx:strDim>
      <cx:numDim type="val">
        <cx:f>VISUALS!$B$2:$B$13</cx:f>
        <cx:lvl ptCount="12" formatCode="General">
          <cx:pt idx="0">461</cx:pt>
          <cx:pt idx="1">366</cx:pt>
          <cx:pt idx="2">304</cx:pt>
          <cx:pt idx="3">289</cx:pt>
          <cx:pt idx="4">285</cx:pt>
          <cx:pt idx="5">250</cx:pt>
          <cx:pt idx="6">236</cx:pt>
          <cx:pt idx="7">184</cx:pt>
          <cx:pt idx="8">169</cx:pt>
          <cx:pt idx="9">145</cx:pt>
          <cx:pt idx="10">140</cx:pt>
          <cx:pt idx="11">110</cx:pt>
        </cx:lvl>
      </cx:numDim>
    </cx:data>
  </cx:chartData>
  <cx:chart>
    <cx:plotArea>
      <cx:plotAreaRegion>
        <cx:series layoutId="clusteredColumn" uniqueId="{21C5C2DE-0F44-4B7C-84D2-69CA23D260EA}">
          <cx:tx>
            <cx:txData>
              <cx:f>VISUALS!$B$1</cx:f>
              <cx:v>Most booked</cx:v>
            </cx:txData>
          </cx:tx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000" b="1"/>
                </a:pPr>
                <a:endParaRPr lang="en-US" sz="1000" b="1" i="0" u="none" strike="noStrike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</a:endParaRPr>
              </a:p>
            </cx:txPr>
          </cx:dataLabels>
          <cx:dataId val="0"/>
          <cx:layoutPr>
            <cx:aggregation/>
          </cx:layoutPr>
          <cx:axisId val="0"/>
        </cx:series>
        <cx:series layoutId="paretoLine" ownerIdx="0" uniqueId="{CB373C25-980E-44D1-92C1-1F3EAC416ECC}">
          <cx:axisId val="2"/>
        </cx:series>
      </cx:plotAreaRegion>
      <cx:axis id="0">
        <cx:valScaling/>
        <cx:majorGridlines/>
        <cx:tickLabels/>
      </cx:axis>
      <cx:axis id="1">
        <cx:catScaling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000"/>
            </a:pPr>
            <a:endParaRPr lang="en-US" sz="1000" b="0" i="0" u="none" strike="noStrike" baseline="0">
              <a:solidFill>
                <a:prstClr val="black">
                  <a:lumMod val="65000"/>
                  <a:lumOff val="35000"/>
                </a:prstClr>
              </a:solidFill>
              <a:latin typeface="Calibri" panose="020F0502020204030204"/>
            </a:endParaRPr>
          </a:p>
        </cx:txPr>
      </cx:axis>
      <cx:axis id="2">
        <cx:valScaling max="1" min="0"/>
        <cx:units unit="percentage"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89098-87C1-4398-B0FC-F68F010CDE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D5E389-F23E-4672-BE8D-9D820516E6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5A8D2-E667-4DE1-A323-5495A5901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B15B1-F219-40F1-BE0E-9AAE6EE88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5C09A-598C-421C-B622-4028FB3E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5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62365-9E05-479F-B2DF-EC6D78FBA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903A3A-C5E0-4F04-A057-E2779B409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2E6F5-86C1-4499-A488-E9FC990C2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B7D38-F5C6-449B-92FA-47787E233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03801-CEAA-4A30-8E64-454D7A4D9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85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D378CA-6C32-4882-BA54-AAD7663289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7D2CB1-AA2A-4AD9-872B-F63D41709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D649E-5E56-4103-BD97-BDEF40688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17137-BE93-4719-B67E-90A6A97CC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F4D94-1243-424E-A716-7ED5ADCF5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00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65756-EEEF-4554-B3CC-611961074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C1944-8520-4D7D-A9E6-46FCF4D3B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A8505-545B-43E5-A40D-4790BDB4F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E2B87-21EA-4125-B7CE-F718EE03F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167A1-2327-4DBE-9F0E-BBA83F17C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24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96882-8D10-4C5F-A077-9B4713746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67FE3-44B3-4289-ABA8-E5D5B5070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239A8-E83F-4296-AB1E-D5FB30D06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3D4A1-C2B3-4380-A07E-ED7D27F36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16AA0-C4C6-4E38-B466-BFC9F78B9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0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85F14-2F12-4C29-A24E-FE142F377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9EA54-499C-48F7-BB3C-204B63EFD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AAB751-8C55-4C71-BBF8-925A283B0B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D7C4F-0444-456E-BBEB-7B570FC84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E38410-0C8F-47A5-93E1-5780AC122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2A5B9-01D0-4286-ACA7-7594CC5B8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33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F440A-3BE3-4E47-9B07-0DBCCC03E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A379B-6C10-4D54-8576-41F2E022D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F073D-D6C1-4E82-8716-35C62B1CF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07110-403C-4CD7-846A-8399AF6A85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85FD45-81DE-43BD-96B4-2E39697F38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7EEBB6-3A5E-4865-B3C3-684C5F64A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9DB52-4BF6-45F3-B155-CC9FAAD3B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FF01FA-F964-4285-A887-14CA8D2D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875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A68C1-5ADD-4705-A2FE-34FBD1460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B7BB78-0A63-4DDF-8F41-67E5C4531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13DE8C-B28D-4AFD-B2C2-AEF0530F6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86CA4B-2969-4719-B370-414962DF1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42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D5B47E-BFDA-4CD3-8DDF-8FA6F33E7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38928-E046-41BD-8551-692300B89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E48B1-9D0E-473F-8D25-3AFA407AA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51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15B05-3015-4E1C-B651-424F5554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8699A-1FC2-42EF-AB72-3760BBE3C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724FE-1D2D-4115-9BFB-0070617E5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DD3293-81EF-43FB-87C3-AD5FB568A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5B3D-5EF9-4C6A-BCE6-3C29B1C73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331C6-2AF0-4F71-AF49-F06C7D7CF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24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353-FA6B-4AFC-9125-6DF3CE112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8889C5-9E3B-4D55-875D-6B8CFEB14D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DAC33-FCC8-42B9-B0ED-FD3A00C08D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D2D6F-4FED-4288-B4C7-C8063B342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9075D-1B45-4AED-AED5-8B3478126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6D8518-2997-499E-8660-1EECD3F79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4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8A61B-64BF-4519-8B8F-DCB029656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52EC3-076A-449E-B636-68818E3AF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E36B0-94C1-45BD-9819-30DB5B6893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5FD54-0F8D-4BD3-A9A1-007308D7CF88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D1438-9ADD-4282-96F4-A2D4AF53ED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A9CE-4818-4C7C-B5F5-DC2183BE02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A33FDE-C5C2-43FA-95CE-8DE1366B8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7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7310" y="601919"/>
            <a:ext cx="4933786" cy="5212027"/>
          </a:xfrm>
        </p:spPr>
        <p:txBody>
          <a:bodyPr/>
          <a:lstStyle/>
          <a:p>
            <a:r>
              <a:rPr lang="en-US" dirty="0" err="1"/>
              <a:t>AirBnB</a:t>
            </a:r>
            <a:r>
              <a:rPr lang="en-US" dirty="0"/>
              <a:t> Investment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435420" y="4225451"/>
            <a:ext cx="5889180" cy="2391249"/>
            <a:chOff x="435420" y="3935413"/>
            <a:chExt cx="6165600" cy="2503487"/>
          </a:xfrm>
          <a:effectLst>
            <a:outerShdw blurRad="76200" dir="18900000" sy="23000" kx="-1200000" algn="bl" rotWithShape="0">
              <a:prstClr val="black">
                <a:alpha val="10000"/>
              </a:prstClr>
            </a:outerShdw>
          </a:effectLst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435420" y="4945967"/>
              <a:ext cx="1960047" cy="1056349"/>
            </a:xfrm>
            <a:custGeom>
              <a:avLst/>
              <a:gdLst>
                <a:gd name="T0" fmla="*/ 0 w 1284"/>
                <a:gd name="T1" fmla="*/ 285 h 692"/>
                <a:gd name="T2" fmla="*/ 1034 w 1284"/>
                <a:gd name="T3" fmla="*/ 0 h 692"/>
                <a:gd name="T4" fmla="*/ 1284 w 1284"/>
                <a:gd name="T5" fmla="*/ 173 h 692"/>
                <a:gd name="T6" fmla="*/ 1056 w 1284"/>
                <a:gd name="T7" fmla="*/ 692 h 692"/>
                <a:gd name="T8" fmla="*/ 918 w 1284"/>
                <a:gd name="T9" fmla="*/ 644 h 692"/>
                <a:gd name="T10" fmla="*/ 132 w 1284"/>
                <a:gd name="T11" fmla="*/ 328 h 692"/>
                <a:gd name="T12" fmla="*/ 0 w 1284"/>
                <a:gd name="T13" fmla="*/ 285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4" h="692">
                  <a:moveTo>
                    <a:pt x="0" y="285"/>
                  </a:moveTo>
                  <a:lnTo>
                    <a:pt x="1034" y="0"/>
                  </a:lnTo>
                  <a:lnTo>
                    <a:pt x="1284" y="173"/>
                  </a:lnTo>
                  <a:lnTo>
                    <a:pt x="1056" y="692"/>
                  </a:lnTo>
                  <a:lnTo>
                    <a:pt x="918" y="644"/>
                  </a:lnTo>
                  <a:lnTo>
                    <a:pt x="132" y="328"/>
                  </a:lnTo>
                  <a:lnTo>
                    <a:pt x="0" y="285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73582" y="5269588"/>
              <a:ext cx="6127438" cy="1169312"/>
            </a:xfrm>
            <a:custGeom>
              <a:avLst/>
              <a:gdLst>
                <a:gd name="T0" fmla="*/ 691 w 2666"/>
                <a:gd name="T1" fmla="*/ 318 h 508"/>
                <a:gd name="T2" fmla="*/ 0 w 2666"/>
                <a:gd name="T3" fmla="*/ 48 h 508"/>
                <a:gd name="T4" fmla="*/ 0 w 2666"/>
                <a:gd name="T5" fmla="*/ 130 h 508"/>
                <a:gd name="T6" fmla="*/ 640 w 2666"/>
                <a:gd name="T7" fmla="*/ 370 h 508"/>
                <a:gd name="T8" fmla="*/ 1628 w 2666"/>
                <a:gd name="T9" fmla="*/ 508 h 508"/>
                <a:gd name="T10" fmla="*/ 2666 w 2666"/>
                <a:gd name="T11" fmla="*/ 121 h 508"/>
                <a:gd name="T12" fmla="*/ 2664 w 2666"/>
                <a:gd name="T13" fmla="*/ 59 h 508"/>
                <a:gd name="T14" fmla="*/ 1259 w 2666"/>
                <a:gd name="T15" fmla="*/ 57 h 508"/>
                <a:gd name="T16" fmla="*/ 691 w 2666"/>
                <a:gd name="T17" fmla="*/ 318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66" h="508">
                  <a:moveTo>
                    <a:pt x="691" y="318"/>
                  </a:moveTo>
                  <a:cubicBezTo>
                    <a:pt x="691" y="318"/>
                    <a:pt x="301" y="0"/>
                    <a:pt x="0" y="48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0"/>
                    <a:pt x="352" y="107"/>
                    <a:pt x="640" y="370"/>
                  </a:cubicBezTo>
                  <a:cubicBezTo>
                    <a:pt x="1628" y="508"/>
                    <a:pt x="1628" y="508"/>
                    <a:pt x="1628" y="508"/>
                  </a:cubicBezTo>
                  <a:cubicBezTo>
                    <a:pt x="2666" y="121"/>
                    <a:pt x="2666" y="121"/>
                    <a:pt x="2666" y="121"/>
                  </a:cubicBezTo>
                  <a:cubicBezTo>
                    <a:pt x="2664" y="59"/>
                    <a:pt x="2664" y="59"/>
                    <a:pt x="2664" y="59"/>
                  </a:cubicBezTo>
                  <a:cubicBezTo>
                    <a:pt x="1259" y="57"/>
                    <a:pt x="1259" y="57"/>
                    <a:pt x="1259" y="57"/>
                  </a:cubicBezTo>
                  <a:lnTo>
                    <a:pt x="691" y="318"/>
                  </a:lnTo>
                  <a:close/>
                </a:path>
              </a:pathLst>
            </a:custGeom>
            <a:gradFill>
              <a:gsLst>
                <a:gs pos="0">
                  <a:schemeClr val="tx2">
                    <a:lumMod val="50000"/>
                  </a:schemeClr>
                </a:gs>
                <a:gs pos="100000">
                  <a:schemeClr val="tx2">
                    <a:lumMod val="75000"/>
                  </a:schemeClr>
                </a:gs>
                <a:gs pos="52000">
                  <a:schemeClr val="tx2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2047422" y="5152046"/>
              <a:ext cx="4545966" cy="1126569"/>
            </a:xfrm>
            <a:custGeom>
              <a:avLst/>
              <a:gdLst>
                <a:gd name="T0" fmla="*/ 0 w 2978"/>
                <a:gd name="T1" fmla="*/ 557 h 738"/>
                <a:gd name="T2" fmla="*/ 1416 w 2978"/>
                <a:gd name="T3" fmla="*/ 738 h 738"/>
                <a:gd name="T4" fmla="*/ 2978 w 2978"/>
                <a:gd name="T5" fmla="*/ 166 h 738"/>
                <a:gd name="T6" fmla="*/ 1580 w 2978"/>
                <a:gd name="T7" fmla="*/ 0 h 738"/>
                <a:gd name="T8" fmla="*/ 0 w 2978"/>
                <a:gd name="T9" fmla="*/ 557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8" h="738">
                  <a:moveTo>
                    <a:pt x="0" y="557"/>
                  </a:moveTo>
                  <a:lnTo>
                    <a:pt x="1416" y="738"/>
                  </a:lnTo>
                  <a:lnTo>
                    <a:pt x="2978" y="166"/>
                  </a:lnTo>
                  <a:lnTo>
                    <a:pt x="1580" y="0"/>
                  </a:lnTo>
                  <a:lnTo>
                    <a:pt x="0" y="557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2047422" y="5152046"/>
              <a:ext cx="4480327" cy="969338"/>
            </a:xfrm>
            <a:custGeom>
              <a:avLst/>
              <a:gdLst>
                <a:gd name="T0" fmla="*/ 0 w 2935"/>
                <a:gd name="T1" fmla="*/ 557 h 635"/>
                <a:gd name="T2" fmla="*/ 1373 w 2935"/>
                <a:gd name="T3" fmla="*/ 635 h 635"/>
                <a:gd name="T4" fmla="*/ 2935 w 2935"/>
                <a:gd name="T5" fmla="*/ 64 h 635"/>
                <a:gd name="T6" fmla="*/ 1580 w 2935"/>
                <a:gd name="T7" fmla="*/ 0 h 635"/>
                <a:gd name="T8" fmla="*/ 0 w 2935"/>
                <a:gd name="T9" fmla="*/ 55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5" h="635">
                  <a:moveTo>
                    <a:pt x="0" y="557"/>
                  </a:moveTo>
                  <a:lnTo>
                    <a:pt x="1373" y="635"/>
                  </a:lnTo>
                  <a:lnTo>
                    <a:pt x="2935" y="64"/>
                  </a:lnTo>
                  <a:lnTo>
                    <a:pt x="1580" y="0"/>
                  </a:lnTo>
                  <a:lnTo>
                    <a:pt x="0" y="557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2074899" y="5092512"/>
              <a:ext cx="4407054" cy="925069"/>
            </a:xfrm>
            <a:custGeom>
              <a:avLst/>
              <a:gdLst>
                <a:gd name="T0" fmla="*/ 1037 w 1917"/>
                <a:gd name="T1" fmla="*/ 26 h 402"/>
                <a:gd name="T2" fmla="*/ 1917 w 1917"/>
                <a:gd name="T3" fmla="*/ 0 h 402"/>
                <a:gd name="T4" fmla="*/ 906 w 1917"/>
                <a:gd name="T5" fmla="*/ 402 h 402"/>
                <a:gd name="T6" fmla="*/ 0 w 1917"/>
                <a:gd name="T7" fmla="*/ 391 h 402"/>
                <a:gd name="T8" fmla="*/ 1037 w 1917"/>
                <a:gd name="T9" fmla="*/ 26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7" h="402">
                  <a:moveTo>
                    <a:pt x="1037" y="26"/>
                  </a:moveTo>
                  <a:cubicBezTo>
                    <a:pt x="1037" y="26"/>
                    <a:pt x="1702" y="68"/>
                    <a:pt x="1917" y="0"/>
                  </a:cubicBezTo>
                  <a:cubicBezTo>
                    <a:pt x="906" y="402"/>
                    <a:pt x="906" y="402"/>
                    <a:pt x="906" y="402"/>
                  </a:cubicBezTo>
                  <a:cubicBezTo>
                    <a:pt x="0" y="391"/>
                    <a:pt x="0" y="391"/>
                    <a:pt x="0" y="391"/>
                  </a:cubicBezTo>
                  <a:lnTo>
                    <a:pt x="1037" y="26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464423" y="4187288"/>
              <a:ext cx="3994894" cy="1815029"/>
            </a:xfrm>
            <a:custGeom>
              <a:avLst/>
              <a:gdLst>
                <a:gd name="T0" fmla="*/ 689 w 1738"/>
                <a:gd name="T1" fmla="*/ 788 h 788"/>
                <a:gd name="T2" fmla="*/ 0 w 1738"/>
                <a:gd name="T3" fmla="*/ 465 h 788"/>
                <a:gd name="T4" fmla="*/ 1250 w 1738"/>
                <a:gd name="T5" fmla="*/ 0 h 788"/>
                <a:gd name="T6" fmla="*/ 1738 w 1738"/>
                <a:gd name="T7" fmla="*/ 419 h 788"/>
                <a:gd name="T8" fmla="*/ 689 w 1738"/>
                <a:gd name="T9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8" h="788">
                  <a:moveTo>
                    <a:pt x="689" y="788"/>
                  </a:moveTo>
                  <a:cubicBezTo>
                    <a:pt x="689" y="788"/>
                    <a:pt x="332" y="453"/>
                    <a:pt x="0" y="465"/>
                  </a:cubicBezTo>
                  <a:cubicBezTo>
                    <a:pt x="1250" y="0"/>
                    <a:pt x="1250" y="0"/>
                    <a:pt x="1250" y="0"/>
                  </a:cubicBezTo>
                  <a:cubicBezTo>
                    <a:pt x="1250" y="0"/>
                    <a:pt x="1647" y="16"/>
                    <a:pt x="1738" y="419"/>
                  </a:cubicBezTo>
                  <a:lnTo>
                    <a:pt x="689" y="788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485795" y="4042269"/>
              <a:ext cx="3973523" cy="1960047"/>
            </a:xfrm>
            <a:custGeom>
              <a:avLst/>
              <a:gdLst>
                <a:gd name="T0" fmla="*/ 680 w 1729"/>
                <a:gd name="T1" fmla="*/ 851 h 851"/>
                <a:gd name="T2" fmla="*/ 0 w 1729"/>
                <a:gd name="T3" fmla="*/ 480 h 851"/>
                <a:gd name="T4" fmla="*/ 1243 w 1729"/>
                <a:gd name="T5" fmla="*/ 0 h 851"/>
                <a:gd name="T6" fmla="*/ 1729 w 1729"/>
                <a:gd name="T7" fmla="*/ 482 h 851"/>
                <a:gd name="T8" fmla="*/ 680 w 1729"/>
                <a:gd name="T9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9" h="851">
                  <a:moveTo>
                    <a:pt x="680" y="851"/>
                  </a:moveTo>
                  <a:cubicBezTo>
                    <a:pt x="680" y="851"/>
                    <a:pt x="420" y="471"/>
                    <a:pt x="0" y="480"/>
                  </a:cubicBezTo>
                  <a:cubicBezTo>
                    <a:pt x="1243" y="0"/>
                    <a:pt x="1243" y="0"/>
                    <a:pt x="1243" y="0"/>
                  </a:cubicBezTo>
                  <a:cubicBezTo>
                    <a:pt x="1243" y="0"/>
                    <a:pt x="1574" y="109"/>
                    <a:pt x="1729" y="482"/>
                  </a:cubicBezTo>
                  <a:lnTo>
                    <a:pt x="680" y="851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01810" y="3935413"/>
              <a:ext cx="3857508" cy="2066903"/>
            </a:xfrm>
            <a:custGeom>
              <a:avLst/>
              <a:gdLst>
                <a:gd name="T0" fmla="*/ 629 w 1678"/>
                <a:gd name="T1" fmla="*/ 898 h 898"/>
                <a:gd name="T2" fmla="*/ 0 w 1678"/>
                <a:gd name="T3" fmla="*/ 434 h 898"/>
                <a:gd name="T4" fmla="*/ 1170 w 1678"/>
                <a:gd name="T5" fmla="*/ 0 h 898"/>
                <a:gd name="T6" fmla="*/ 1678 w 1678"/>
                <a:gd name="T7" fmla="*/ 529 h 898"/>
                <a:gd name="T8" fmla="*/ 629 w 1678"/>
                <a:gd name="T9" fmla="*/ 89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8" h="898">
                  <a:moveTo>
                    <a:pt x="629" y="898"/>
                  </a:moveTo>
                  <a:cubicBezTo>
                    <a:pt x="629" y="898"/>
                    <a:pt x="499" y="428"/>
                    <a:pt x="0" y="434"/>
                  </a:cubicBezTo>
                  <a:cubicBezTo>
                    <a:pt x="1170" y="0"/>
                    <a:pt x="1170" y="0"/>
                    <a:pt x="1170" y="0"/>
                  </a:cubicBezTo>
                  <a:cubicBezTo>
                    <a:pt x="1170" y="0"/>
                    <a:pt x="1602" y="41"/>
                    <a:pt x="1678" y="529"/>
                  </a:cubicBezTo>
                  <a:lnTo>
                    <a:pt x="629" y="898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7" name="Freeform 16"/>
          <p:cNvSpPr>
            <a:spLocks/>
          </p:cNvSpPr>
          <p:nvPr/>
        </p:nvSpPr>
        <p:spPr bwMode="auto">
          <a:xfrm>
            <a:off x="2916047" y="3808713"/>
            <a:ext cx="1362868" cy="1518165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 flipH="1">
            <a:off x="3604610" y="2634476"/>
            <a:ext cx="1135582" cy="1264980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2706398" y="1812823"/>
            <a:ext cx="1135582" cy="1264980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1886388" y="3042579"/>
            <a:ext cx="1189292" cy="1324810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 flipH="1">
            <a:off x="4591067" y="3819754"/>
            <a:ext cx="989831" cy="1102621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4835566" y="2350970"/>
            <a:ext cx="1101689" cy="1227225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 flipH="1">
            <a:off x="1514884" y="1927820"/>
            <a:ext cx="989831" cy="1102621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 flipH="1">
            <a:off x="3937354" y="1450214"/>
            <a:ext cx="989831" cy="1102621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34" name="Group 33"/>
          <p:cNvGrpSpPr/>
          <p:nvPr/>
        </p:nvGrpSpPr>
        <p:grpSpPr>
          <a:xfrm>
            <a:off x="2224536" y="3345314"/>
            <a:ext cx="507128" cy="417766"/>
            <a:chOff x="9120188" y="247650"/>
            <a:chExt cx="720725" cy="593725"/>
          </a:xfrm>
          <a:solidFill>
            <a:schemeClr val="bg1"/>
          </a:solidFill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9120188" y="247650"/>
              <a:ext cx="720725" cy="593725"/>
            </a:xfrm>
            <a:custGeom>
              <a:avLst/>
              <a:gdLst>
                <a:gd name="T0" fmla="*/ 1401 w 1518"/>
                <a:gd name="T1" fmla="*/ 273 h 1251"/>
                <a:gd name="T2" fmla="*/ 1066 w 1518"/>
                <a:gd name="T3" fmla="*/ 273 h 1251"/>
                <a:gd name="T4" fmla="*/ 1014 w 1518"/>
                <a:gd name="T5" fmla="*/ 38 h 1251"/>
                <a:gd name="T6" fmla="*/ 974 w 1518"/>
                <a:gd name="T7" fmla="*/ 0 h 1251"/>
                <a:gd name="T8" fmla="*/ 558 w 1518"/>
                <a:gd name="T9" fmla="*/ 0 h 1251"/>
                <a:gd name="T10" fmla="*/ 518 w 1518"/>
                <a:gd name="T11" fmla="*/ 37 h 1251"/>
                <a:gd name="T12" fmla="*/ 466 w 1518"/>
                <a:gd name="T13" fmla="*/ 273 h 1251"/>
                <a:gd name="T14" fmla="*/ 118 w 1518"/>
                <a:gd name="T15" fmla="*/ 273 h 1251"/>
                <a:gd name="T16" fmla="*/ 0 w 1518"/>
                <a:gd name="T17" fmla="*/ 381 h 1251"/>
                <a:gd name="T18" fmla="*/ 0 w 1518"/>
                <a:gd name="T19" fmla="*/ 1127 h 1251"/>
                <a:gd name="T20" fmla="*/ 118 w 1518"/>
                <a:gd name="T21" fmla="*/ 1251 h 1251"/>
                <a:gd name="T22" fmla="*/ 1401 w 1518"/>
                <a:gd name="T23" fmla="*/ 1251 h 1251"/>
                <a:gd name="T24" fmla="*/ 1518 w 1518"/>
                <a:gd name="T25" fmla="*/ 1127 h 1251"/>
                <a:gd name="T26" fmla="*/ 1518 w 1518"/>
                <a:gd name="T27" fmla="*/ 381 h 1251"/>
                <a:gd name="T28" fmla="*/ 1401 w 1518"/>
                <a:gd name="T29" fmla="*/ 273 h 1251"/>
                <a:gd name="T30" fmla="*/ 766 w 1518"/>
                <a:gd name="T31" fmla="*/ 1127 h 1251"/>
                <a:gd name="T32" fmla="*/ 380 w 1518"/>
                <a:gd name="T33" fmla="*/ 740 h 1251"/>
                <a:gd name="T34" fmla="*/ 766 w 1518"/>
                <a:gd name="T35" fmla="*/ 354 h 1251"/>
                <a:gd name="T36" fmla="*/ 1153 w 1518"/>
                <a:gd name="T37" fmla="*/ 740 h 1251"/>
                <a:gd name="T38" fmla="*/ 766 w 1518"/>
                <a:gd name="T39" fmla="*/ 1127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18" h="1251">
                  <a:moveTo>
                    <a:pt x="1401" y="273"/>
                  </a:moveTo>
                  <a:cubicBezTo>
                    <a:pt x="1066" y="273"/>
                    <a:pt x="1066" y="273"/>
                    <a:pt x="1066" y="273"/>
                  </a:cubicBezTo>
                  <a:cubicBezTo>
                    <a:pt x="1014" y="38"/>
                    <a:pt x="1014" y="38"/>
                    <a:pt x="1014" y="38"/>
                  </a:cubicBezTo>
                  <a:cubicBezTo>
                    <a:pt x="1010" y="20"/>
                    <a:pt x="992" y="0"/>
                    <a:pt x="97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540" y="0"/>
                    <a:pt x="522" y="19"/>
                    <a:pt x="518" y="37"/>
                  </a:cubicBezTo>
                  <a:cubicBezTo>
                    <a:pt x="466" y="273"/>
                    <a:pt x="466" y="273"/>
                    <a:pt x="466" y="273"/>
                  </a:cubicBezTo>
                  <a:cubicBezTo>
                    <a:pt x="118" y="273"/>
                    <a:pt x="118" y="273"/>
                    <a:pt x="118" y="273"/>
                  </a:cubicBezTo>
                  <a:cubicBezTo>
                    <a:pt x="53" y="273"/>
                    <a:pt x="0" y="317"/>
                    <a:pt x="0" y="381"/>
                  </a:cubicBezTo>
                  <a:cubicBezTo>
                    <a:pt x="0" y="1127"/>
                    <a:pt x="0" y="1127"/>
                    <a:pt x="0" y="1127"/>
                  </a:cubicBezTo>
                  <a:cubicBezTo>
                    <a:pt x="0" y="1191"/>
                    <a:pt x="53" y="1251"/>
                    <a:pt x="118" y="1251"/>
                  </a:cubicBezTo>
                  <a:cubicBezTo>
                    <a:pt x="1401" y="1251"/>
                    <a:pt x="1401" y="1251"/>
                    <a:pt x="1401" y="1251"/>
                  </a:cubicBezTo>
                  <a:cubicBezTo>
                    <a:pt x="1466" y="1251"/>
                    <a:pt x="1518" y="1191"/>
                    <a:pt x="1518" y="1127"/>
                  </a:cubicBezTo>
                  <a:cubicBezTo>
                    <a:pt x="1518" y="381"/>
                    <a:pt x="1518" y="381"/>
                    <a:pt x="1518" y="381"/>
                  </a:cubicBezTo>
                  <a:cubicBezTo>
                    <a:pt x="1518" y="317"/>
                    <a:pt x="1466" y="273"/>
                    <a:pt x="1401" y="273"/>
                  </a:cubicBezTo>
                  <a:close/>
                  <a:moveTo>
                    <a:pt x="766" y="1127"/>
                  </a:moveTo>
                  <a:cubicBezTo>
                    <a:pt x="553" y="1127"/>
                    <a:pt x="380" y="954"/>
                    <a:pt x="380" y="740"/>
                  </a:cubicBezTo>
                  <a:cubicBezTo>
                    <a:pt x="380" y="527"/>
                    <a:pt x="553" y="354"/>
                    <a:pt x="766" y="354"/>
                  </a:cubicBezTo>
                  <a:cubicBezTo>
                    <a:pt x="980" y="354"/>
                    <a:pt x="1153" y="527"/>
                    <a:pt x="1153" y="740"/>
                  </a:cubicBezTo>
                  <a:cubicBezTo>
                    <a:pt x="1153" y="954"/>
                    <a:pt x="980" y="1127"/>
                    <a:pt x="766" y="1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Oval 6"/>
            <p:cNvSpPr>
              <a:spLocks noChangeArrowheads="1"/>
            </p:cNvSpPr>
            <p:nvPr/>
          </p:nvSpPr>
          <p:spPr bwMode="auto">
            <a:xfrm>
              <a:off x="9356726" y="471488"/>
              <a:ext cx="254000" cy="2540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62645" y="2912458"/>
            <a:ext cx="442905" cy="436753"/>
            <a:chOff x="5978526" y="184151"/>
            <a:chExt cx="228600" cy="225425"/>
          </a:xfrm>
          <a:solidFill>
            <a:schemeClr val="bg1"/>
          </a:solidFill>
        </p:grpSpPr>
        <p:sp>
          <p:nvSpPr>
            <p:cNvPr id="38" name="Freeform 14"/>
            <p:cNvSpPr>
              <a:spLocks/>
            </p:cNvSpPr>
            <p:nvPr/>
          </p:nvSpPr>
          <p:spPr bwMode="auto">
            <a:xfrm>
              <a:off x="5978526" y="334963"/>
              <a:ext cx="74613" cy="74613"/>
            </a:xfrm>
            <a:custGeom>
              <a:avLst/>
              <a:gdLst>
                <a:gd name="T0" fmla="*/ 7 w 47"/>
                <a:gd name="T1" fmla="*/ 0 h 47"/>
                <a:gd name="T2" fmla="*/ 2 w 47"/>
                <a:gd name="T3" fmla="*/ 23 h 47"/>
                <a:gd name="T4" fmla="*/ 0 w 47"/>
                <a:gd name="T5" fmla="*/ 47 h 47"/>
                <a:gd name="T6" fmla="*/ 23 w 47"/>
                <a:gd name="T7" fmla="*/ 45 h 47"/>
                <a:gd name="T8" fmla="*/ 47 w 47"/>
                <a:gd name="T9" fmla="*/ 40 h 47"/>
                <a:gd name="T10" fmla="*/ 26 w 47"/>
                <a:gd name="T11" fmla="*/ 21 h 47"/>
                <a:gd name="T12" fmla="*/ 7 w 47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7">
                  <a:moveTo>
                    <a:pt x="7" y="0"/>
                  </a:moveTo>
                  <a:lnTo>
                    <a:pt x="2" y="23"/>
                  </a:lnTo>
                  <a:lnTo>
                    <a:pt x="0" y="47"/>
                  </a:lnTo>
                  <a:lnTo>
                    <a:pt x="23" y="45"/>
                  </a:lnTo>
                  <a:lnTo>
                    <a:pt x="47" y="40"/>
                  </a:lnTo>
                  <a:lnTo>
                    <a:pt x="26" y="21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15"/>
            <p:cNvSpPr>
              <a:spLocks/>
            </p:cNvSpPr>
            <p:nvPr/>
          </p:nvSpPr>
          <p:spPr bwMode="auto">
            <a:xfrm>
              <a:off x="6000751" y="217488"/>
              <a:ext cx="165100" cy="169863"/>
            </a:xfrm>
            <a:custGeom>
              <a:avLst/>
              <a:gdLst>
                <a:gd name="T0" fmla="*/ 38 w 104"/>
                <a:gd name="T1" fmla="*/ 95 h 107"/>
                <a:gd name="T2" fmla="*/ 33 w 104"/>
                <a:gd name="T3" fmla="*/ 88 h 107"/>
                <a:gd name="T4" fmla="*/ 92 w 104"/>
                <a:gd name="T5" fmla="*/ 29 h 107"/>
                <a:gd name="T6" fmla="*/ 78 w 104"/>
                <a:gd name="T7" fmla="*/ 15 h 107"/>
                <a:gd name="T8" fmla="*/ 19 w 104"/>
                <a:gd name="T9" fmla="*/ 74 h 107"/>
                <a:gd name="T10" fmla="*/ 12 w 104"/>
                <a:gd name="T11" fmla="*/ 67 h 107"/>
                <a:gd name="T12" fmla="*/ 71 w 104"/>
                <a:gd name="T13" fmla="*/ 7 h 107"/>
                <a:gd name="T14" fmla="*/ 66 w 104"/>
                <a:gd name="T15" fmla="*/ 0 h 107"/>
                <a:gd name="T16" fmla="*/ 0 w 104"/>
                <a:gd name="T17" fmla="*/ 67 h 107"/>
                <a:gd name="T18" fmla="*/ 38 w 104"/>
                <a:gd name="T19" fmla="*/ 107 h 107"/>
                <a:gd name="T20" fmla="*/ 104 w 104"/>
                <a:gd name="T21" fmla="*/ 41 h 107"/>
                <a:gd name="T22" fmla="*/ 99 w 104"/>
                <a:gd name="T23" fmla="*/ 33 h 107"/>
                <a:gd name="T24" fmla="*/ 38 w 104"/>
                <a:gd name="T25" fmla="*/ 9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107">
                  <a:moveTo>
                    <a:pt x="38" y="95"/>
                  </a:moveTo>
                  <a:lnTo>
                    <a:pt x="33" y="88"/>
                  </a:lnTo>
                  <a:lnTo>
                    <a:pt x="92" y="29"/>
                  </a:lnTo>
                  <a:lnTo>
                    <a:pt x="78" y="15"/>
                  </a:lnTo>
                  <a:lnTo>
                    <a:pt x="19" y="74"/>
                  </a:lnTo>
                  <a:lnTo>
                    <a:pt x="12" y="67"/>
                  </a:lnTo>
                  <a:lnTo>
                    <a:pt x="71" y="7"/>
                  </a:lnTo>
                  <a:lnTo>
                    <a:pt x="66" y="0"/>
                  </a:lnTo>
                  <a:lnTo>
                    <a:pt x="0" y="67"/>
                  </a:lnTo>
                  <a:lnTo>
                    <a:pt x="38" y="107"/>
                  </a:lnTo>
                  <a:lnTo>
                    <a:pt x="104" y="41"/>
                  </a:lnTo>
                  <a:lnTo>
                    <a:pt x="99" y="33"/>
                  </a:lnTo>
                  <a:lnTo>
                    <a:pt x="38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16"/>
            <p:cNvSpPr>
              <a:spLocks/>
            </p:cNvSpPr>
            <p:nvPr/>
          </p:nvSpPr>
          <p:spPr bwMode="auto">
            <a:xfrm>
              <a:off x="6116638" y="184151"/>
              <a:ext cx="90488" cy="90488"/>
            </a:xfrm>
            <a:custGeom>
              <a:avLst/>
              <a:gdLst>
                <a:gd name="T0" fmla="*/ 22 w 24"/>
                <a:gd name="T1" fmla="*/ 12 h 24"/>
                <a:gd name="T2" fmla="*/ 11 w 24"/>
                <a:gd name="T3" fmla="*/ 1 h 24"/>
                <a:gd name="T4" fmla="*/ 5 w 24"/>
                <a:gd name="T5" fmla="*/ 1 h 24"/>
                <a:gd name="T6" fmla="*/ 5 w 24"/>
                <a:gd name="T7" fmla="*/ 1 h 24"/>
                <a:gd name="T8" fmla="*/ 5 w 24"/>
                <a:gd name="T9" fmla="*/ 1 h 24"/>
                <a:gd name="T10" fmla="*/ 0 w 24"/>
                <a:gd name="T11" fmla="*/ 7 h 24"/>
                <a:gd name="T12" fmla="*/ 17 w 24"/>
                <a:gd name="T13" fmla="*/ 24 h 24"/>
                <a:gd name="T14" fmla="*/ 22 w 24"/>
                <a:gd name="T15" fmla="*/ 18 h 24"/>
                <a:gd name="T16" fmla="*/ 22 w 24"/>
                <a:gd name="T17" fmla="*/ 18 h 24"/>
                <a:gd name="T18" fmla="*/ 22 w 24"/>
                <a:gd name="T19" fmla="*/ 18 h 24"/>
                <a:gd name="T20" fmla="*/ 22 w 24"/>
                <a:gd name="T2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24">
                  <a:moveTo>
                    <a:pt x="22" y="12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9" y="0"/>
                    <a:pt x="7" y="0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4" y="16"/>
                    <a:pt x="24" y="14"/>
                    <a:pt x="2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1" name="Freeform 280"/>
          <p:cNvSpPr>
            <a:spLocks noEditPoints="1"/>
          </p:cNvSpPr>
          <p:nvPr/>
        </p:nvSpPr>
        <p:spPr bwMode="auto">
          <a:xfrm>
            <a:off x="5154078" y="2656968"/>
            <a:ext cx="480470" cy="391376"/>
          </a:xfrm>
          <a:custGeom>
            <a:avLst/>
            <a:gdLst>
              <a:gd name="T0" fmla="*/ 56 w 64"/>
              <a:gd name="T1" fmla="*/ 12 h 52"/>
              <a:gd name="T2" fmla="*/ 46 w 64"/>
              <a:gd name="T3" fmla="*/ 12 h 52"/>
              <a:gd name="T4" fmla="*/ 45 w 64"/>
              <a:gd name="T5" fmla="*/ 4 h 52"/>
              <a:gd name="T6" fmla="*/ 40 w 64"/>
              <a:gd name="T7" fmla="*/ 0 h 52"/>
              <a:gd name="T8" fmla="*/ 24 w 64"/>
              <a:gd name="T9" fmla="*/ 0 h 52"/>
              <a:gd name="T10" fmla="*/ 19 w 64"/>
              <a:gd name="T11" fmla="*/ 4 h 52"/>
              <a:gd name="T12" fmla="*/ 18 w 64"/>
              <a:gd name="T13" fmla="*/ 12 h 52"/>
              <a:gd name="T14" fmla="*/ 8 w 64"/>
              <a:gd name="T15" fmla="*/ 12 h 52"/>
              <a:gd name="T16" fmla="*/ 0 w 64"/>
              <a:gd name="T17" fmla="*/ 20 h 52"/>
              <a:gd name="T18" fmla="*/ 0 w 64"/>
              <a:gd name="T19" fmla="*/ 44 h 52"/>
              <a:gd name="T20" fmla="*/ 8 w 64"/>
              <a:gd name="T21" fmla="*/ 52 h 52"/>
              <a:gd name="T22" fmla="*/ 56 w 64"/>
              <a:gd name="T23" fmla="*/ 52 h 52"/>
              <a:gd name="T24" fmla="*/ 64 w 64"/>
              <a:gd name="T25" fmla="*/ 44 h 52"/>
              <a:gd name="T26" fmla="*/ 64 w 64"/>
              <a:gd name="T27" fmla="*/ 20 h 52"/>
              <a:gd name="T28" fmla="*/ 56 w 64"/>
              <a:gd name="T29" fmla="*/ 12 h 52"/>
              <a:gd name="T30" fmla="*/ 23 w 64"/>
              <a:gd name="T31" fmla="*/ 5 h 52"/>
              <a:gd name="T32" fmla="*/ 24 w 64"/>
              <a:gd name="T33" fmla="*/ 4 h 52"/>
              <a:gd name="T34" fmla="*/ 40 w 64"/>
              <a:gd name="T35" fmla="*/ 4 h 52"/>
              <a:gd name="T36" fmla="*/ 41 w 64"/>
              <a:gd name="T37" fmla="*/ 5 h 52"/>
              <a:gd name="T38" fmla="*/ 42 w 64"/>
              <a:gd name="T39" fmla="*/ 12 h 52"/>
              <a:gd name="T40" fmla="*/ 22 w 64"/>
              <a:gd name="T41" fmla="*/ 12 h 52"/>
              <a:gd name="T42" fmla="*/ 23 w 64"/>
              <a:gd name="T43" fmla="*/ 5 h 52"/>
              <a:gd name="T44" fmla="*/ 44 w 64"/>
              <a:gd name="T45" fmla="*/ 36 h 52"/>
              <a:gd name="T46" fmla="*/ 36 w 64"/>
              <a:gd name="T47" fmla="*/ 36 h 52"/>
              <a:gd name="T48" fmla="*/ 36 w 64"/>
              <a:gd name="T49" fmla="*/ 44 h 52"/>
              <a:gd name="T50" fmla="*/ 28 w 64"/>
              <a:gd name="T51" fmla="*/ 44 h 52"/>
              <a:gd name="T52" fmla="*/ 28 w 64"/>
              <a:gd name="T53" fmla="*/ 36 h 52"/>
              <a:gd name="T54" fmla="*/ 20 w 64"/>
              <a:gd name="T55" fmla="*/ 36 h 52"/>
              <a:gd name="T56" fmla="*/ 20 w 64"/>
              <a:gd name="T57" fmla="*/ 28 h 52"/>
              <a:gd name="T58" fmla="*/ 28 w 64"/>
              <a:gd name="T59" fmla="*/ 28 h 52"/>
              <a:gd name="T60" fmla="*/ 28 w 64"/>
              <a:gd name="T61" fmla="*/ 20 h 52"/>
              <a:gd name="T62" fmla="*/ 36 w 64"/>
              <a:gd name="T63" fmla="*/ 20 h 52"/>
              <a:gd name="T64" fmla="*/ 36 w 64"/>
              <a:gd name="T65" fmla="*/ 28 h 52"/>
              <a:gd name="T66" fmla="*/ 44 w 64"/>
              <a:gd name="T67" fmla="*/ 28 h 52"/>
              <a:gd name="T68" fmla="*/ 44 w 64"/>
              <a:gd name="T69" fmla="*/ 36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4" h="52">
                <a:moveTo>
                  <a:pt x="5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5" y="4"/>
                  <a:pt x="45" y="4"/>
                  <a:pt x="45" y="4"/>
                </a:cubicBezTo>
                <a:cubicBezTo>
                  <a:pt x="44" y="2"/>
                  <a:pt x="42" y="0"/>
                  <a:pt x="40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2" y="0"/>
                  <a:pt x="20" y="2"/>
                  <a:pt x="19" y="4"/>
                </a:cubicBezTo>
                <a:cubicBezTo>
                  <a:pt x="18" y="12"/>
                  <a:pt x="18" y="12"/>
                  <a:pt x="18" y="12"/>
                </a:cubicBezTo>
                <a:cubicBezTo>
                  <a:pt x="8" y="12"/>
                  <a:pt x="8" y="12"/>
                  <a:pt x="8" y="12"/>
                </a:cubicBezTo>
                <a:cubicBezTo>
                  <a:pt x="4" y="12"/>
                  <a:pt x="0" y="16"/>
                  <a:pt x="0" y="20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8"/>
                  <a:pt x="4" y="52"/>
                  <a:pt x="8" y="52"/>
                </a:cubicBezTo>
                <a:cubicBezTo>
                  <a:pt x="56" y="52"/>
                  <a:pt x="56" y="52"/>
                  <a:pt x="56" y="52"/>
                </a:cubicBezTo>
                <a:cubicBezTo>
                  <a:pt x="60" y="52"/>
                  <a:pt x="64" y="48"/>
                  <a:pt x="64" y="44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16"/>
                  <a:pt x="60" y="12"/>
                  <a:pt x="56" y="12"/>
                </a:cubicBezTo>
                <a:close/>
                <a:moveTo>
                  <a:pt x="23" y="5"/>
                </a:moveTo>
                <a:cubicBezTo>
                  <a:pt x="24" y="4"/>
                  <a:pt x="24" y="4"/>
                  <a:pt x="24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1" y="5"/>
                  <a:pt x="41" y="5"/>
                  <a:pt x="41" y="5"/>
                </a:cubicBezTo>
                <a:cubicBezTo>
                  <a:pt x="42" y="12"/>
                  <a:pt x="42" y="12"/>
                  <a:pt x="42" y="12"/>
                </a:cubicBezTo>
                <a:cubicBezTo>
                  <a:pt x="22" y="12"/>
                  <a:pt x="22" y="12"/>
                  <a:pt x="22" y="12"/>
                </a:cubicBezTo>
                <a:lnTo>
                  <a:pt x="23" y="5"/>
                </a:lnTo>
                <a:close/>
                <a:moveTo>
                  <a:pt x="44" y="36"/>
                </a:moveTo>
                <a:cubicBezTo>
                  <a:pt x="36" y="36"/>
                  <a:pt x="36" y="36"/>
                  <a:pt x="36" y="36"/>
                </a:cubicBezTo>
                <a:cubicBezTo>
                  <a:pt x="36" y="44"/>
                  <a:pt x="36" y="44"/>
                  <a:pt x="36" y="44"/>
                </a:cubicBezTo>
                <a:cubicBezTo>
                  <a:pt x="28" y="44"/>
                  <a:pt x="28" y="44"/>
                  <a:pt x="28" y="44"/>
                </a:cubicBezTo>
                <a:cubicBezTo>
                  <a:pt x="28" y="36"/>
                  <a:pt x="28" y="36"/>
                  <a:pt x="28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28"/>
                  <a:pt x="20" y="28"/>
                  <a:pt x="20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28" y="20"/>
                  <a:pt x="28" y="20"/>
                  <a:pt x="28" y="20"/>
                </a:cubicBezTo>
                <a:cubicBezTo>
                  <a:pt x="36" y="20"/>
                  <a:pt x="36" y="20"/>
                  <a:pt x="36" y="20"/>
                </a:cubicBezTo>
                <a:cubicBezTo>
                  <a:pt x="36" y="28"/>
                  <a:pt x="36" y="28"/>
                  <a:pt x="36" y="28"/>
                </a:cubicBezTo>
                <a:cubicBezTo>
                  <a:pt x="44" y="28"/>
                  <a:pt x="44" y="28"/>
                  <a:pt x="44" y="28"/>
                </a:cubicBezTo>
                <a:lnTo>
                  <a:pt x="44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42" name="Group 41"/>
          <p:cNvGrpSpPr/>
          <p:nvPr/>
        </p:nvGrpSpPr>
        <p:grpSpPr>
          <a:xfrm>
            <a:off x="4259251" y="1636243"/>
            <a:ext cx="365492" cy="509939"/>
            <a:chOff x="3830638" y="3297238"/>
            <a:chExt cx="265113" cy="369888"/>
          </a:xfrm>
          <a:solidFill>
            <a:schemeClr val="bg1"/>
          </a:solidFill>
        </p:grpSpPr>
        <p:sp>
          <p:nvSpPr>
            <p:cNvPr id="43" name="Freeform 5"/>
            <p:cNvSpPr>
              <a:spLocks/>
            </p:cNvSpPr>
            <p:nvPr/>
          </p:nvSpPr>
          <p:spPr bwMode="auto">
            <a:xfrm>
              <a:off x="3854450" y="3297238"/>
              <a:ext cx="50800" cy="50800"/>
            </a:xfrm>
            <a:custGeom>
              <a:avLst/>
              <a:gdLst>
                <a:gd name="T0" fmla="*/ 11 w 32"/>
                <a:gd name="T1" fmla="*/ 21 h 32"/>
                <a:gd name="T2" fmla="*/ 21 w 32"/>
                <a:gd name="T3" fmla="*/ 21 h 32"/>
                <a:gd name="T4" fmla="*/ 21 w 32"/>
                <a:gd name="T5" fmla="*/ 32 h 32"/>
                <a:gd name="T6" fmla="*/ 32 w 32"/>
                <a:gd name="T7" fmla="*/ 32 h 32"/>
                <a:gd name="T8" fmla="*/ 32 w 32"/>
                <a:gd name="T9" fmla="*/ 0 h 32"/>
                <a:gd name="T10" fmla="*/ 21 w 32"/>
                <a:gd name="T11" fmla="*/ 0 h 32"/>
                <a:gd name="T12" fmla="*/ 21 w 32"/>
                <a:gd name="T13" fmla="*/ 11 h 32"/>
                <a:gd name="T14" fmla="*/ 11 w 32"/>
                <a:gd name="T15" fmla="*/ 11 h 32"/>
                <a:gd name="T16" fmla="*/ 11 w 32"/>
                <a:gd name="T17" fmla="*/ 0 h 32"/>
                <a:gd name="T18" fmla="*/ 0 w 32"/>
                <a:gd name="T19" fmla="*/ 0 h 32"/>
                <a:gd name="T20" fmla="*/ 0 w 32"/>
                <a:gd name="T21" fmla="*/ 32 h 32"/>
                <a:gd name="T22" fmla="*/ 11 w 32"/>
                <a:gd name="T23" fmla="*/ 32 h 32"/>
                <a:gd name="T24" fmla="*/ 11 w 32"/>
                <a:gd name="T25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32">
                  <a:moveTo>
                    <a:pt x="11" y="21"/>
                  </a:moveTo>
                  <a:lnTo>
                    <a:pt x="21" y="21"/>
                  </a:lnTo>
                  <a:lnTo>
                    <a:pt x="21" y="32"/>
                  </a:lnTo>
                  <a:lnTo>
                    <a:pt x="32" y="32"/>
                  </a:lnTo>
                  <a:lnTo>
                    <a:pt x="32" y="0"/>
                  </a:lnTo>
                  <a:lnTo>
                    <a:pt x="21" y="0"/>
                  </a:lnTo>
                  <a:lnTo>
                    <a:pt x="21" y="11"/>
                  </a:lnTo>
                  <a:lnTo>
                    <a:pt x="11" y="11"/>
                  </a:lnTo>
                  <a:lnTo>
                    <a:pt x="11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11" y="32"/>
                  </a:lnTo>
                  <a:lnTo>
                    <a:pt x="11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6"/>
            <p:cNvSpPr>
              <a:spLocks/>
            </p:cNvSpPr>
            <p:nvPr/>
          </p:nvSpPr>
          <p:spPr bwMode="auto">
            <a:xfrm>
              <a:off x="3911600" y="3297238"/>
              <a:ext cx="46038" cy="50800"/>
            </a:xfrm>
            <a:custGeom>
              <a:avLst/>
              <a:gdLst>
                <a:gd name="T0" fmla="*/ 9 w 29"/>
                <a:gd name="T1" fmla="*/ 32 h 32"/>
                <a:gd name="T2" fmla="*/ 20 w 29"/>
                <a:gd name="T3" fmla="*/ 32 h 32"/>
                <a:gd name="T4" fmla="*/ 20 w 29"/>
                <a:gd name="T5" fmla="*/ 11 h 32"/>
                <a:gd name="T6" fmla="*/ 29 w 29"/>
                <a:gd name="T7" fmla="*/ 11 h 32"/>
                <a:gd name="T8" fmla="*/ 29 w 29"/>
                <a:gd name="T9" fmla="*/ 0 h 32"/>
                <a:gd name="T10" fmla="*/ 0 w 29"/>
                <a:gd name="T11" fmla="*/ 0 h 32"/>
                <a:gd name="T12" fmla="*/ 0 w 29"/>
                <a:gd name="T13" fmla="*/ 11 h 32"/>
                <a:gd name="T14" fmla="*/ 9 w 29"/>
                <a:gd name="T15" fmla="*/ 11 h 32"/>
                <a:gd name="T16" fmla="*/ 9 w 29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32">
                  <a:moveTo>
                    <a:pt x="9" y="32"/>
                  </a:moveTo>
                  <a:lnTo>
                    <a:pt x="20" y="32"/>
                  </a:lnTo>
                  <a:lnTo>
                    <a:pt x="20" y="11"/>
                  </a:lnTo>
                  <a:lnTo>
                    <a:pt x="29" y="11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9" y="11"/>
                  </a:lnTo>
                  <a:lnTo>
                    <a:pt x="9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7"/>
            <p:cNvSpPr>
              <a:spLocks/>
            </p:cNvSpPr>
            <p:nvPr/>
          </p:nvSpPr>
          <p:spPr bwMode="auto">
            <a:xfrm>
              <a:off x="3965575" y="3297238"/>
              <a:ext cx="57150" cy="50800"/>
            </a:xfrm>
            <a:custGeom>
              <a:avLst/>
              <a:gdLst>
                <a:gd name="T0" fmla="*/ 11 w 36"/>
                <a:gd name="T1" fmla="*/ 16 h 32"/>
                <a:gd name="T2" fmla="*/ 18 w 36"/>
                <a:gd name="T3" fmla="*/ 27 h 32"/>
                <a:gd name="T4" fmla="*/ 18 w 36"/>
                <a:gd name="T5" fmla="*/ 27 h 32"/>
                <a:gd name="T6" fmla="*/ 25 w 36"/>
                <a:gd name="T7" fmla="*/ 16 h 32"/>
                <a:gd name="T8" fmla="*/ 25 w 36"/>
                <a:gd name="T9" fmla="*/ 32 h 32"/>
                <a:gd name="T10" fmla="*/ 36 w 36"/>
                <a:gd name="T11" fmla="*/ 32 h 32"/>
                <a:gd name="T12" fmla="*/ 36 w 36"/>
                <a:gd name="T13" fmla="*/ 0 h 32"/>
                <a:gd name="T14" fmla="*/ 24 w 36"/>
                <a:gd name="T15" fmla="*/ 0 h 32"/>
                <a:gd name="T16" fmla="*/ 18 w 36"/>
                <a:gd name="T17" fmla="*/ 11 h 32"/>
                <a:gd name="T18" fmla="*/ 11 w 36"/>
                <a:gd name="T19" fmla="*/ 0 h 32"/>
                <a:gd name="T20" fmla="*/ 0 w 36"/>
                <a:gd name="T21" fmla="*/ 0 h 32"/>
                <a:gd name="T22" fmla="*/ 0 w 36"/>
                <a:gd name="T23" fmla="*/ 32 h 32"/>
                <a:gd name="T24" fmla="*/ 11 w 36"/>
                <a:gd name="T25" fmla="*/ 32 h 32"/>
                <a:gd name="T26" fmla="*/ 11 w 36"/>
                <a:gd name="T27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32">
                  <a:moveTo>
                    <a:pt x="11" y="16"/>
                  </a:moveTo>
                  <a:lnTo>
                    <a:pt x="18" y="27"/>
                  </a:lnTo>
                  <a:lnTo>
                    <a:pt x="18" y="27"/>
                  </a:lnTo>
                  <a:lnTo>
                    <a:pt x="25" y="16"/>
                  </a:lnTo>
                  <a:lnTo>
                    <a:pt x="25" y="32"/>
                  </a:lnTo>
                  <a:lnTo>
                    <a:pt x="36" y="32"/>
                  </a:lnTo>
                  <a:lnTo>
                    <a:pt x="36" y="0"/>
                  </a:lnTo>
                  <a:lnTo>
                    <a:pt x="24" y="0"/>
                  </a:lnTo>
                  <a:lnTo>
                    <a:pt x="18" y="11"/>
                  </a:lnTo>
                  <a:lnTo>
                    <a:pt x="11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11" y="32"/>
                  </a:lnTo>
                  <a:lnTo>
                    <a:pt x="11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8"/>
            <p:cNvSpPr>
              <a:spLocks/>
            </p:cNvSpPr>
            <p:nvPr/>
          </p:nvSpPr>
          <p:spPr bwMode="auto">
            <a:xfrm>
              <a:off x="4030663" y="3297238"/>
              <a:ext cx="39688" cy="50800"/>
            </a:xfrm>
            <a:custGeom>
              <a:avLst/>
              <a:gdLst>
                <a:gd name="T0" fmla="*/ 25 w 25"/>
                <a:gd name="T1" fmla="*/ 21 h 32"/>
                <a:gd name="T2" fmla="*/ 11 w 25"/>
                <a:gd name="T3" fmla="*/ 21 h 32"/>
                <a:gd name="T4" fmla="*/ 11 w 25"/>
                <a:gd name="T5" fmla="*/ 0 h 32"/>
                <a:gd name="T6" fmla="*/ 0 w 25"/>
                <a:gd name="T7" fmla="*/ 0 h 32"/>
                <a:gd name="T8" fmla="*/ 0 w 25"/>
                <a:gd name="T9" fmla="*/ 32 h 32"/>
                <a:gd name="T10" fmla="*/ 25 w 25"/>
                <a:gd name="T11" fmla="*/ 32 h 32"/>
                <a:gd name="T12" fmla="*/ 25 w 25"/>
                <a:gd name="T13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2">
                  <a:moveTo>
                    <a:pt x="25" y="21"/>
                  </a:moveTo>
                  <a:lnTo>
                    <a:pt x="11" y="21"/>
                  </a:lnTo>
                  <a:lnTo>
                    <a:pt x="11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25" y="32"/>
                  </a:lnTo>
                  <a:lnTo>
                    <a:pt x="25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9"/>
            <p:cNvSpPr>
              <a:spLocks noEditPoints="1"/>
            </p:cNvSpPr>
            <p:nvPr/>
          </p:nvSpPr>
          <p:spPr bwMode="auto">
            <a:xfrm>
              <a:off x="3830638" y="3368676"/>
              <a:ext cx="265113" cy="298450"/>
            </a:xfrm>
            <a:custGeom>
              <a:avLst/>
              <a:gdLst>
                <a:gd name="T0" fmla="*/ 0 w 167"/>
                <a:gd name="T1" fmla="*/ 0 h 188"/>
                <a:gd name="T2" fmla="*/ 15 w 167"/>
                <a:gd name="T3" fmla="*/ 169 h 188"/>
                <a:gd name="T4" fmla="*/ 84 w 167"/>
                <a:gd name="T5" fmla="*/ 188 h 188"/>
                <a:gd name="T6" fmla="*/ 152 w 167"/>
                <a:gd name="T7" fmla="*/ 169 h 188"/>
                <a:gd name="T8" fmla="*/ 167 w 167"/>
                <a:gd name="T9" fmla="*/ 0 h 188"/>
                <a:gd name="T10" fmla="*/ 0 w 167"/>
                <a:gd name="T11" fmla="*/ 0 h 188"/>
                <a:gd name="T12" fmla="*/ 134 w 167"/>
                <a:gd name="T13" fmla="*/ 56 h 188"/>
                <a:gd name="T14" fmla="*/ 84 w 167"/>
                <a:gd name="T15" fmla="*/ 56 h 188"/>
                <a:gd name="T16" fmla="*/ 54 w 167"/>
                <a:gd name="T17" fmla="*/ 56 h 188"/>
                <a:gd name="T18" fmla="*/ 56 w 167"/>
                <a:gd name="T19" fmla="*/ 78 h 188"/>
                <a:gd name="T20" fmla="*/ 84 w 167"/>
                <a:gd name="T21" fmla="*/ 78 h 188"/>
                <a:gd name="T22" fmla="*/ 132 w 167"/>
                <a:gd name="T23" fmla="*/ 78 h 188"/>
                <a:gd name="T24" fmla="*/ 126 w 167"/>
                <a:gd name="T25" fmla="*/ 141 h 188"/>
                <a:gd name="T26" fmla="*/ 84 w 167"/>
                <a:gd name="T27" fmla="*/ 153 h 188"/>
                <a:gd name="T28" fmla="*/ 84 w 167"/>
                <a:gd name="T29" fmla="*/ 153 h 188"/>
                <a:gd name="T30" fmla="*/ 41 w 167"/>
                <a:gd name="T31" fmla="*/ 141 h 188"/>
                <a:gd name="T32" fmla="*/ 37 w 167"/>
                <a:gd name="T33" fmla="*/ 107 h 188"/>
                <a:gd name="T34" fmla="*/ 59 w 167"/>
                <a:gd name="T35" fmla="*/ 107 h 188"/>
                <a:gd name="T36" fmla="*/ 60 w 167"/>
                <a:gd name="T37" fmla="*/ 125 h 188"/>
                <a:gd name="T38" fmla="*/ 84 w 167"/>
                <a:gd name="T39" fmla="*/ 131 h 188"/>
                <a:gd name="T40" fmla="*/ 84 w 167"/>
                <a:gd name="T41" fmla="*/ 131 h 188"/>
                <a:gd name="T42" fmla="*/ 84 w 167"/>
                <a:gd name="T43" fmla="*/ 131 h 188"/>
                <a:gd name="T44" fmla="*/ 107 w 167"/>
                <a:gd name="T45" fmla="*/ 125 h 188"/>
                <a:gd name="T46" fmla="*/ 109 w 167"/>
                <a:gd name="T47" fmla="*/ 98 h 188"/>
                <a:gd name="T48" fmla="*/ 84 w 167"/>
                <a:gd name="T49" fmla="*/ 98 h 188"/>
                <a:gd name="T50" fmla="*/ 84 w 167"/>
                <a:gd name="T51" fmla="*/ 98 h 188"/>
                <a:gd name="T52" fmla="*/ 37 w 167"/>
                <a:gd name="T53" fmla="*/ 98 h 188"/>
                <a:gd name="T54" fmla="*/ 31 w 167"/>
                <a:gd name="T55" fmla="*/ 35 h 188"/>
                <a:gd name="T56" fmla="*/ 84 w 167"/>
                <a:gd name="T57" fmla="*/ 35 h 188"/>
                <a:gd name="T58" fmla="*/ 136 w 167"/>
                <a:gd name="T59" fmla="*/ 35 h 188"/>
                <a:gd name="T60" fmla="*/ 134 w 167"/>
                <a:gd name="T61" fmla="*/ 5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7" h="188">
                  <a:moveTo>
                    <a:pt x="0" y="0"/>
                  </a:moveTo>
                  <a:lnTo>
                    <a:pt x="15" y="169"/>
                  </a:lnTo>
                  <a:lnTo>
                    <a:pt x="84" y="188"/>
                  </a:lnTo>
                  <a:lnTo>
                    <a:pt x="152" y="169"/>
                  </a:lnTo>
                  <a:lnTo>
                    <a:pt x="167" y="0"/>
                  </a:lnTo>
                  <a:lnTo>
                    <a:pt x="0" y="0"/>
                  </a:lnTo>
                  <a:close/>
                  <a:moveTo>
                    <a:pt x="134" y="56"/>
                  </a:moveTo>
                  <a:lnTo>
                    <a:pt x="84" y="56"/>
                  </a:lnTo>
                  <a:lnTo>
                    <a:pt x="54" y="56"/>
                  </a:lnTo>
                  <a:lnTo>
                    <a:pt x="56" y="78"/>
                  </a:lnTo>
                  <a:lnTo>
                    <a:pt x="84" y="78"/>
                  </a:lnTo>
                  <a:lnTo>
                    <a:pt x="132" y="78"/>
                  </a:lnTo>
                  <a:lnTo>
                    <a:pt x="126" y="141"/>
                  </a:lnTo>
                  <a:lnTo>
                    <a:pt x="84" y="153"/>
                  </a:lnTo>
                  <a:lnTo>
                    <a:pt x="84" y="153"/>
                  </a:lnTo>
                  <a:lnTo>
                    <a:pt x="41" y="141"/>
                  </a:lnTo>
                  <a:lnTo>
                    <a:pt x="37" y="107"/>
                  </a:lnTo>
                  <a:lnTo>
                    <a:pt x="59" y="107"/>
                  </a:lnTo>
                  <a:lnTo>
                    <a:pt x="60" y="125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107" y="125"/>
                  </a:lnTo>
                  <a:lnTo>
                    <a:pt x="109" y="98"/>
                  </a:lnTo>
                  <a:lnTo>
                    <a:pt x="84" y="98"/>
                  </a:lnTo>
                  <a:lnTo>
                    <a:pt x="84" y="98"/>
                  </a:lnTo>
                  <a:lnTo>
                    <a:pt x="37" y="98"/>
                  </a:lnTo>
                  <a:lnTo>
                    <a:pt x="31" y="35"/>
                  </a:lnTo>
                  <a:lnTo>
                    <a:pt x="84" y="35"/>
                  </a:lnTo>
                  <a:lnTo>
                    <a:pt x="136" y="35"/>
                  </a:lnTo>
                  <a:lnTo>
                    <a:pt x="13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817914" y="2136454"/>
            <a:ext cx="404523" cy="468395"/>
            <a:chOff x="4937125" y="1749425"/>
            <a:chExt cx="392113" cy="454025"/>
          </a:xfrm>
          <a:solidFill>
            <a:schemeClr val="bg1"/>
          </a:solidFill>
        </p:grpSpPr>
        <p:sp>
          <p:nvSpPr>
            <p:cNvPr id="49" name="Freeform 58"/>
            <p:cNvSpPr>
              <a:spLocks/>
            </p:cNvSpPr>
            <p:nvPr/>
          </p:nvSpPr>
          <p:spPr bwMode="auto">
            <a:xfrm>
              <a:off x="5016500" y="2016125"/>
              <a:ext cx="79375" cy="19050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59"/>
            <p:cNvSpPr>
              <a:spLocks/>
            </p:cNvSpPr>
            <p:nvPr/>
          </p:nvSpPr>
          <p:spPr bwMode="auto">
            <a:xfrm>
              <a:off x="5046663" y="1952625"/>
              <a:ext cx="84138" cy="19050"/>
            </a:xfrm>
            <a:custGeom>
              <a:avLst/>
              <a:gdLst>
                <a:gd name="T0" fmla="*/ 15 w 17"/>
                <a:gd name="T1" fmla="*/ 4 h 4"/>
                <a:gd name="T2" fmla="*/ 2 w 17"/>
                <a:gd name="T3" fmla="*/ 4 h 4"/>
                <a:gd name="T4" fmla="*/ 0 w 17"/>
                <a:gd name="T5" fmla="*/ 2 h 4"/>
                <a:gd name="T6" fmla="*/ 2 w 17"/>
                <a:gd name="T7" fmla="*/ 0 h 4"/>
                <a:gd name="T8" fmla="*/ 15 w 17"/>
                <a:gd name="T9" fmla="*/ 0 h 4"/>
                <a:gd name="T10" fmla="*/ 17 w 17"/>
                <a:gd name="T11" fmla="*/ 2 h 4"/>
                <a:gd name="T12" fmla="*/ 15 w 17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4">
                  <a:moveTo>
                    <a:pt x="15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cubicBezTo>
                    <a:pt x="17" y="4"/>
                    <a:pt x="16" y="4"/>
                    <a:pt x="1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60"/>
            <p:cNvSpPr>
              <a:spLocks/>
            </p:cNvSpPr>
            <p:nvPr/>
          </p:nvSpPr>
          <p:spPr bwMode="auto">
            <a:xfrm>
              <a:off x="4976813" y="2055813"/>
              <a:ext cx="307975" cy="117475"/>
            </a:xfrm>
            <a:custGeom>
              <a:avLst/>
              <a:gdLst>
                <a:gd name="T0" fmla="*/ 61 w 62"/>
                <a:gd name="T1" fmla="*/ 16 h 24"/>
                <a:gd name="T2" fmla="*/ 52 w 62"/>
                <a:gd name="T3" fmla="*/ 0 h 24"/>
                <a:gd name="T4" fmla="*/ 10 w 62"/>
                <a:gd name="T5" fmla="*/ 0 h 24"/>
                <a:gd name="T6" fmla="*/ 7 w 62"/>
                <a:gd name="T7" fmla="*/ 4 h 24"/>
                <a:gd name="T8" fmla="*/ 15 w 62"/>
                <a:gd name="T9" fmla="*/ 4 h 24"/>
                <a:gd name="T10" fmla="*/ 17 w 62"/>
                <a:gd name="T11" fmla="*/ 6 h 24"/>
                <a:gd name="T12" fmla="*/ 15 w 62"/>
                <a:gd name="T13" fmla="*/ 8 h 24"/>
                <a:gd name="T14" fmla="*/ 5 w 62"/>
                <a:gd name="T15" fmla="*/ 8 h 24"/>
                <a:gd name="T16" fmla="*/ 1 w 62"/>
                <a:gd name="T17" fmla="*/ 16 h 24"/>
                <a:gd name="T18" fmla="*/ 9 w 62"/>
                <a:gd name="T19" fmla="*/ 16 h 24"/>
                <a:gd name="T20" fmla="*/ 11 w 62"/>
                <a:gd name="T21" fmla="*/ 18 h 24"/>
                <a:gd name="T22" fmla="*/ 9 w 62"/>
                <a:gd name="T23" fmla="*/ 20 h 24"/>
                <a:gd name="T24" fmla="*/ 0 w 62"/>
                <a:gd name="T25" fmla="*/ 20 h 24"/>
                <a:gd name="T26" fmla="*/ 0 w 62"/>
                <a:gd name="T27" fmla="*/ 21 h 24"/>
                <a:gd name="T28" fmla="*/ 9 w 62"/>
                <a:gd name="T29" fmla="*/ 24 h 24"/>
                <a:gd name="T30" fmla="*/ 52 w 62"/>
                <a:gd name="T31" fmla="*/ 24 h 24"/>
                <a:gd name="T32" fmla="*/ 61 w 62"/>
                <a:gd name="T33" fmla="*/ 21 h 24"/>
                <a:gd name="T34" fmla="*/ 62 w 62"/>
                <a:gd name="T35" fmla="*/ 20 h 24"/>
                <a:gd name="T36" fmla="*/ 61 w 62"/>
                <a:gd name="T3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" h="24">
                  <a:moveTo>
                    <a:pt x="61" y="16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1"/>
                    <a:pt x="8" y="3"/>
                    <a:pt x="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7" y="5"/>
                    <a:pt x="17" y="6"/>
                  </a:cubicBezTo>
                  <a:cubicBezTo>
                    <a:pt x="17" y="7"/>
                    <a:pt x="16" y="8"/>
                    <a:pt x="1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3" y="12"/>
                    <a:pt x="1" y="16"/>
                    <a:pt x="1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6"/>
                    <a:pt x="11" y="17"/>
                    <a:pt x="11" y="18"/>
                  </a:cubicBezTo>
                  <a:cubicBezTo>
                    <a:pt x="11" y="19"/>
                    <a:pt x="10" y="20"/>
                    <a:pt x="9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3"/>
                    <a:pt x="4" y="24"/>
                    <a:pt x="9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7" y="24"/>
                    <a:pt x="60" y="23"/>
                    <a:pt x="61" y="21"/>
                  </a:cubicBezTo>
                  <a:cubicBezTo>
                    <a:pt x="62" y="21"/>
                    <a:pt x="62" y="20"/>
                    <a:pt x="62" y="20"/>
                  </a:cubicBezTo>
                  <a:cubicBezTo>
                    <a:pt x="62" y="18"/>
                    <a:pt x="61" y="17"/>
                    <a:pt x="6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61"/>
            <p:cNvSpPr>
              <a:spLocks noEditPoints="1"/>
            </p:cNvSpPr>
            <p:nvPr/>
          </p:nvSpPr>
          <p:spPr bwMode="auto">
            <a:xfrm>
              <a:off x="4937125" y="1749425"/>
              <a:ext cx="392113" cy="454025"/>
            </a:xfrm>
            <a:custGeom>
              <a:avLst/>
              <a:gdLst>
                <a:gd name="T0" fmla="*/ 63 w 79"/>
                <a:gd name="T1" fmla="*/ 92 h 92"/>
                <a:gd name="T2" fmla="*/ 15 w 79"/>
                <a:gd name="T3" fmla="*/ 92 h 92"/>
                <a:gd name="T4" fmla="*/ 2 w 79"/>
                <a:gd name="T5" fmla="*/ 87 h 92"/>
                <a:gd name="T6" fmla="*/ 3 w 79"/>
                <a:gd name="T7" fmla="*/ 78 h 92"/>
                <a:gd name="T8" fmla="*/ 28 w 79"/>
                <a:gd name="T9" fmla="*/ 31 h 92"/>
                <a:gd name="T10" fmla="*/ 28 w 79"/>
                <a:gd name="T11" fmla="*/ 10 h 92"/>
                <a:gd name="T12" fmla="*/ 27 w 79"/>
                <a:gd name="T13" fmla="*/ 10 h 92"/>
                <a:gd name="T14" fmla="*/ 23 w 79"/>
                <a:gd name="T15" fmla="*/ 9 h 92"/>
                <a:gd name="T16" fmla="*/ 23 w 79"/>
                <a:gd name="T17" fmla="*/ 8 h 92"/>
                <a:gd name="T18" fmla="*/ 22 w 79"/>
                <a:gd name="T19" fmla="*/ 2 h 92"/>
                <a:gd name="T20" fmla="*/ 24 w 79"/>
                <a:gd name="T21" fmla="*/ 0 h 92"/>
                <a:gd name="T22" fmla="*/ 54 w 79"/>
                <a:gd name="T23" fmla="*/ 0 h 92"/>
                <a:gd name="T24" fmla="*/ 56 w 79"/>
                <a:gd name="T25" fmla="*/ 2 h 92"/>
                <a:gd name="T26" fmla="*/ 55 w 79"/>
                <a:gd name="T27" fmla="*/ 8 h 92"/>
                <a:gd name="T28" fmla="*/ 55 w 79"/>
                <a:gd name="T29" fmla="*/ 9 h 92"/>
                <a:gd name="T30" fmla="*/ 51 w 79"/>
                <a:gd name="T31" fmla="*/ 10 h 92"/>
                <a:gd name="T32" fmla="*/ 50 w 79"/>
                <a:gd name="T33" fmla="*/ 10 h 92"/>
                <a:gd name="T34" fmla="*/ 50 w 79"/>
                <a:gd name="T35" fmla="*/ 12 h 92"/>
                <a:gd name="T36" fmla="*/ 50 w 79"/>
                <a:gd name="T37" fmla="*/ 31 h 92"/>
                <a:gd name="T38" fmla="*/ 76 w 79"/>
                <a:gd name="T39" fmla="*/ 78 h 92"/>
                <a:gd name="T40" fmla="*/ 76 w 79"/>
                <a:gd name="T41" fmla="*/ 87 h 92"/>
                <a:gd name="T42" fmla="*/ 63 w 79"/>
                <a:gd name="T43" fmla="*/ 92 h 92"/>
                <a:gd name="T44" fmla="*/ 26 w 79"/>
                <a:gd name="T45" fmla="*/ 6 h 92"/>
                <a:gd name="T46" fmla="*/ 27 w 79"/>
                <a:gd name="T47" fmla="*/ 6 h 92"/>
                <a:gd name="T48" fmla="*/ 32 w 79"/>
                <a:gd name="T49" fmla="*/ 10 h 92"/>
                <a:gd name="T50" fmla="*/ 32 w 79"/>
                <a:gd name="T51" fmla="*/ 32 h 92"/>
                <a:gd name="T52" fmla="*/ 32 w 79"/>
                <a:gd name="T53" fmla="*/ 33 h 92"/>
                <a:gd name="T54" fmla="*/ 6 w 79"/>
                <a:gd name="T55" fmla="*/ 80 h 92"/>
                <a:gd name="T56" fmla="*/ 5 w 79"/>
                <a:gd name="T57" fmla="*/ 85 h 92"/>
                <a:gd name="T58" fmla="*/ 15 w 79"/>
                <a:gd name="T59" fmla="*/ 88 h 92"/>
                <a:gd name="T60" fmla="*/ 63 w 79"/>
                <a:gd name="T61" fmla="*/ 88 h 92"/>
                <a:gd name="T62" fmla="*/ 73 w 79"/>
                <a:gd name="T63" fmla="*/ 85 h 92"/>
                <a:gd name="T64" fmla="*/ 72 w 79"/>
                <a:gd name="T65" fmla="*/ 80 h 92"/>
                <a:gd name="T66" fmla="*/ 47 w 79"/>
                <a:gd name="T67" fmla="*/ 33 h 92"/>
                <a:gd name="T68" fmla="*/ 46 w 79"/>
                <a:gd name="T69" fmla="*/ 32 h 92"/>
                <a:gd name="T70" fmla="*/ 46 w 79"/>
                <a:gd name="T71" fmla="*/ 10 h 92"/>
                <a:gd name="T72" fmla="*/ 51 w 79"/>
                <a:gd name="T73" fmla="*/ 6 h 92"/>
                <a:gd name="T74" fmla="*/ 52 w 79"/>
                <a:gd name="T75" fmla="*/ 6 h 92"/>
                <a:gd name="T76" fmla="*/ 52 w 79"/>
                <a:gd name="T77" fmla="*/ 4 h 92"/>
                <a:gd name="T78" fmla="*/ 26 w 79"/>
                <a:gd name="T79" fmla="*/ 4 h 92"/>
                <a:gd name="T80" fmla="*/ 26 w 79"/>
                <a:gd name="T81" fmla="*/ 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9" h="92">
                  <a:moveTo>
                    <a:pt x="63" y="92"/>
                  </a:moveTo>
                  <a:cubicBezTo>
                    <a:pt x="15" y="92"/>
                    <a:pt x="15" y="92"/>
                    <a:pt x="15" y="92"/>
                  </a:cubicBezTo>
                  <a:cubicBezTo>
                    <a:pt x="8" y="92"/>
                    <a:pt x="4" y="90"/>
                    <a:pt x="2" y="87"/>
                  </a:cubicBezTo>
                  <a:cubicBezTo>
                    <a:pt x="0" y="83"/>
                    <a:pt x="2" y="78"/>
                    <a:pt x="3" y="78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0"/>
                    <a:pt x="24" y="10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ubicBezTo>
                    <a:pt x="22" y="6"/>
                    <a:pt x="22" y="2"/>
                    <a:pt x="22" y="2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2"/>
                  </a:cubicBezTo>
                  <a:cubicBezTo>
                    <a:pt x="56" y="2"/>
                    <a:pt x="56" y="6"/>
                    <a:pt x="55" y="8"/>
                  </a:cubicBezTo>
                  <a:cubicBezTo>
                    <a:pt x="55" y="8"/>
                    <a:pt x="55" y="8"/>
                    <a:pt x="55" y="9"/>
                  </a:cubicBezTo>
                  <a:cubicBezTo>
                    <a:pt x="54" y="10"/>
                    <a:pt x="53" y="10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76" y="78"/>
                    <a:pt x="79" y="83"/>
                    <a:pt x="76" y="87"/>
                  </a:cubicBezTo>
                  <a:cubicBezTo>
                    <a:pt x="74" y="90"/>
                    <a:pt x="70" y="92"/>
                    <a:pt x="63" y="92"/>
                  </a:cubicBezTo>
                  <a:close/>
                  <a:moveTo>
                    <a:pt x="26" y="6"/>
                  </a:moveTo>
                  <a:cubicBezTo>
                    <a:pt x="27" y="6"/>
                    <a:pt x="27" y="6"/>
                    <a:pt x="27" y="6"/>
                  </a:cubicBezTo>
                  <a:cubicBezTo>
                    <a:pt x="29" y="6"/>
                    <a:pt x="31" y="7"/>
                    <a:pt x="32" y="10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3"/>
                    <a:pt x="32" y="33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80"/>
                    <a:pt x="4" y="83"/>
                    <a:pt x="5" y="85"/>
                  </a:cubicBezTo>
                  <a:cubicBezTo>
                    <a:pt x="7" y="87"/>
                    <a:pt x="10" y="88"/>
                    <a:pt x="15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8" y="88"/>
                    <a:pt x="72" y="87"/>
                    <a:pt x="73" y="85"/>
                  </a:cubicBezTo>
                  <a:cubicBezTo>
                    <a:pt x="74" y="83"/>
                    <a:pt x="72" y="80"/>
                    <a:pt x="72" y="80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6" y="33"/>
                    <a:pt x="46" y="32"/>
                    <a:pt x="46" y="32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7"/>
                    <a:pt x="49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5"/>
                    <a:pt x="52" y="5"/>
                    <a:pt x="52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5"/>
                    <a:pt x="26" y="5"/>
                    <a:pt x="2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972567" y="1991003"/>
            <a:ext cx="591068" cy="613608"/>
            <a:chOff x="5719763" y="3041650"/>
            <a:chExt cx="749300" cy="777875"/>
          </a:xfrm>
          <a:solidFill>
            <a:schemeClr val="bg1"/>
          </a:solidFill>
        </p:grpSpPr>
        <p:sp>
          <p:nvSpPr>
            <p:cNvPr id="54" name="Oval 5"/>
            <p:cNvSpPr>
              <a:spLocks noChangeArrowheads="1"/>
            </p:cNvSpPr>
            <p:nvPr/>
          </p:nvSpPr>
          <p:spPr bwMode="auto">
            <a:xfrm>
              <a:off x="6035675" y="3368675"/>
              <a:ext cx="120650" cy="1206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Oval 6"/>
            <p:cNvSpPr>
              <a:spLocks noChangeArrowheads="1"/>
            </p:cNvSpPr>
            <p:nvPr/>
          </p:nvSpPr>
          <p:spPr bwMode="auto">
            <a:xfrm>
              <a:off x="6281738" y="3186113"/>
              <a:ext cx="84138" cy="84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Oval 7"/>
            <p:cNvSpPr>
              <a:spLocks noChangeArrowheads="1"/>
            </p:cNvSpPr>
            <p:nvPr/>
          </p:nvSpPr>
          <p:spPr bwMode="auto">
            <a:xfrm>
              <a:off x="5730875" y="3319463"/>
              <a:ext cx="84138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8"/>
            <p:cNvSpPr>
              <a:spLocks noEditPoints="1"/>
            </p:cNvSpPr>
            <p:nvPr/>
          </p:nvSpPr>
          <p:spPr bwMode="auto">
            <a:xfrm>
              <a:off x="5719763" y="3041650"/>
              <a:ext cx="749300" cy="777875"/>
            </a:xfrm>
            <a:custGeom>
              <a:avLst/>
              <a:gdLst>
                <a:gd name="T0" fmla="*/ 176 w 197"/>
                <a:gd name="T1" fmla="*/ 101 h 205"/>
                <a:gd name="T2" fmla="*/ 174 w 197"/>
                <a:gd name="T3" fmla="*/ 46 h 205"/>
                <a:gd name="T4" fmla="*/ 172 w 197"/>
                <a:gd name="T5" fmla="*/ 56 h 205"/>
                <a:gd name="T6" fmla="*/ 169 w 197"/>
                <a:gd name="T7" fmla="*/ 94 h 205"/>
                <a:gd name="T8" fmla="*/ 140 w 197"/>
                <a:gd name="T9" fmla="*/ 76 h 205"/>
                <a:gd name="T10" fmla="*/ 146 w 197"/>
                <a:gd name="T11" fmla="*/ 54 h 205"/>
                <a:gd name="T12" fmla="*/ 145 w 197"/>
                <a:gd name="T13" fmla="*/ 44 h 205"/>
                <a:gd name="T14" fmla="*/ 130 w 197"/>
                <a:gd name="T15" fmla="*/ 31 h 205"/>
                <a:gd name="T16" fmla="*/ 67 w 197"/>
                <a:gd name="T17" fmla="*/ 31 h 205"/>
                <a:gd name="T18" fmla="*/ 41 w 197"/>
                <a:gd name="T19" fmla="*/ 44 h 205"/>
                <a:gd name="T20" fmla="*/ 4 w 197"/>
                <a:gd name="T21" fmla="*/ 73 h 205"/>
                <a:gd name="T22" fmla="*/ 15 w 197"/>
                <a:gd name="T23" fmla="*/ 63 h 205"/>
                <a:gd name="T24" fmla="*/ 61 w 197"/>
                <a:gd name="T25" fmla="*/ 56 h 205"/>
                <a:gd name="T26" fmla="*/ 30 w 197"/>
                <a:gd name="T27" fmla="*/ 95 h 205"/>
                <a:gd name="T28" fmla="*/ 27 w 197"/>
                <a:gd name="T29" fmla="*/ 92 h 205"/>
                <a:gd name="T30" fmla="*/ 21 w 197"/>
                <a:gd name="T31" fmla="*/ 101 h 205"/>
                <a:gd name="T32" fmla="*/ 21 w 197"/>
                <a:gd name="T33" fmla="*/ 104 h 205"/>
                <a:gd name="T34" fmla="*/ 41 w 197"/>
                <a:gd name="T35" fmla="*/ 161 h 205"/>
                <a:gd name="T36" fmla="*/ 67 w 197"/>
                <a:gd name="T37" fmla="*/ 173 h 205"/>
                <a:gd name="T38" fmla="*/ 118 w 197"/>
                <a:gd name="T39" fmla="*/ 194 h 205"/>
                <a:gd name="T40" fmla="*/ 99 w 197"/>
                <a:gd name="T41" fmla="*/ 195 h 205"/>
                <a:gd name="T42" fmla="*/ 99 w 197"/>
                <a:gd name="T43" fmla="*/ 148 h 205"/>
                <a:gd name="T44" fmla="*/ 122 w 197"/>
                <a:gd name="T45" fmla="*/ 165 h 205"/>
                <a:gd name="T46" fmla="*/ 135 w 197"/>
                <a:gd name="T47" fmla="*/ 158 h 205"/>
                <a:gd name="T48" fmla="*/ 157 w 197"/>
                <a:gd name="T49" fmla="*/ 161 h 205"/>
                <a:gd name="T50" fmla="*/ 176 w 197"/>
                <a:gd name="T51" fmla="*/ 104 h 205"/>
                <a:gd name="T52" fmla="*/ 56 w 197"/>
                <a:gd name="T53" fmla="*/ 88 h 205"/>
                <a:gd name="T54" fmla="*/ 56 w 197"/>
                <a:gd name="T55" fmla="*/ 116 h 205"/>
                <a:gd name="T56" fmla="*/ 56 w 197"/>
                <a:gd name="T57" fmla="*/ 88 h 205"/>
                <a:gd name="T58" fmla="*/ 15 w 197"/>
                <a:gd name="T59" fmla="*/ 141 h 205"/>
                <a:gd name="T60" fmla="*/ 57 w 197"/>
                <a:gd name="T61" fmla="*/ 129 h 205"/>
                <a:gd name="T62" fmla="*/ 41 w 197"/>
                <a:gd name="T63" fmla="*/ 151 h 205"/>
                <a:gd name="T64" fmla="*/ 117 w 197"/>
                <a:gd name="T65" fmla="*/ 63 h 205"/>
                <a:gd name="T66" fmla="*/ 127 w 197"/>
                <a:gd name="T67" fmla="*/ 58 h 205"/>
                <a:gd name="T68" fmla="*/ 99 w 197"/>
                <a:gd name="T69" fmla="*/ 10 h 205"/>
                <a:gd name="T70" fmla="*/ 99 w 197"/>
                <a:gd name="T71" fmla="*/ 56 h 205"/>
                <a:gd name="T72" fmla="*/ 99 w 197"/>
                <a:gd name="T73" fmla="*/ 10 h 205"/>
                <a:gd name="T74" fmla="*/ 85 w 197"/>
                <a:gd name="T75" fmla="*/ 62 h 205"/>
                <a:gd name="T76" fmla="*/ 68 w 197"/>
                <a:gd name="T77" fmla="*/ 70 h 205"/>
                <a:gd name="T78" fmla="*/ 70 w 197"/>
                <a:gd name="T79" fmla="*/ 147 h 205"/>
                <a:gd name="T80" fmla="*/ 81 w 197"/>
                <a:gd name="T81" fmla="*/ 141 h 205"/>
                <a:gd name="T82" fmla="*/ 70 w 197"/>
                <a:gd name="T83" fmla="*/ 147 h 205"/>
                <a:gd name="T84" fmla="*/ 113 w 197"/>
                <a:gd name="T85" fmla="*/ 143 h 205"/>
                <a:gd name="T86" fmla="*/ 129 w 197"/>
                <a:gd name="T87" fmla="*/ 135 h 205"/>
                <a:gd name="T88" fmla="*/ 131 w 197"/>
                <a:gd name="T89" fmla="*/ 123 h 205"/>
                <a:gd name="T90" fmla="*/ 99 w 197"/>
                <a:gd name="T91" fmla="*/ 138 h 205"/>
                <a:gd name="T92" fmla="*/ 67 w 197"/>
                <a:gd name="T93" fmla="*/ 123 h 205"/>
                <a:gd name="T94" fmla="*/ 67 w 197"/>
                <a:gd name="T95" fmla="*/ 82 h 205"/>
                <a:gd name="T96" fmla="*/ 99 w 197"/>
                <a:gd name="T97" fmla="*/ 67 h 205"/>
                <a:gd name="T98" fmla="*/ 131 w 197"/>
                <a:gd name="T99" fmla="*/ 82 h 205"/>
                <a:gd name="T100" fmla="*/ 131 w 197"/>
                <a:gd name="T101" fmla="*/ 123 h 205"/>
                <a:gd name="T102" fmla="*/ 160 w 197"/>
                <a:gd name="T103" fmla="*/ 102 h 205"/>
                <a:gd name="T104" fmla="*/ 141 w 197"/>
                <a:gd name="T105" fmla="*/ 102 h 205"/>
                <a:gd name="T106" fmla="*/ 183 w 197"/>
                <a:gd name="T107" fmla="*/ 141 h 205"/>
                <a:gd name="T108" fmla="*/ 157 w 197"/>
                <a:gd name="T109" fmla="*/ 151 h 205"/>
                <a:gd name="T110" fmla="*/ 140 w 197"/>
                <a:gd name="T111" fmla="*/ 129 h 205"/>
                <a:gd name="T112" fmla="*/ 183 w 197"/>
                <a:gd name="T113" fmla="*/ 141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97" h="205">
                  <a:moveTo>
                    <a:pt x="175" y="102"/>
                  </a:moveTo>
                  <a:cubicBezTo>
                    <a:pt x="175" y="102"/>
                    <a:pt x="176" y="101"/>
                    <a:pt x="176" y="101"/>
                  </a:cubicBezTo>
                  <a:cubicBezTo>
                    <a:pt x="192" y="85"/>
                    <a:pt x="197" y="70"/>
                    <a:pt x="192" y="59"/>
                  </a:cubicBezTo>
                  <a:cubicBezTo>
                    <a:pt x="190" y="54"/>
                    <a:pt x="185" y="49"/>
                    <a:pt x="174" y="46"/>
                  </a:cubicBezTo>
                  <a:cubicBezTo>
                    <a:pt x="174" y="47"/>
                    <a:pt x="174" y="48"/>
                    <a:pt x="174" y="49"/>
                  </a:cubicBezTo>
                  <a:cubicBezTo>
                    <a:pt x="174" y="51"/>
                    <a:pt x="173" y="54"/>
                    <a:pt x="172" y="56"/>
                  </a:cubicBezTo>
                  <a:cubicBezTo>
                    <a:pt x="178" y="57"/>
                    <a:pt x="181" y="60"/>
                    <a:pt x="183" y="63"/>
                  </a:cubicBezTo>
                  <a:cubicBezTo>
                    <a:pt x="186" y="70"/>
                    <a:pt x="181" y="82"/>
                    <a:pt x="169" y="94"/>
                  </a:cubicBezTo>
                  <a:cubicBezTo>
                    <a:pt x="169" y="94"/>
                    <a:pt x="168" y="95"/>
                    <a:pt x="168" y="95"/>
                  </a:cubicBezTo>
                  <a:cubicBezTo>
                    <a:pt x="160" y="89"/>
                    <a:pt x="150" y="82"/>
                    <a:pt x="140" y="76"/>
                  </a:cubicBezTo>
                  <a:cubicBezTo>
                    <a:pt x="139" y="69"/>
                    <a:pt x="138" y="62"/>
                    <a:pt x="137" y="56"/>
                  </a:cubicBezTo>
                  <a:cubicBezTo>
                    <a:pt x="140" y="55"/>
                    <a:pt x="143" y="55"/>
                    <a:pt x="146" y="54"/>
                  </a:cubicBezTo>
                  <a:cubicBezTo>
                    <a:pt x="145" y="53"/>
                    <a:pt x="145" y="51"/>
                    <a:pt x="145" y="49"/>
                  </a:cubicBezTo>
                  <a:cubicBezTo>
                    <a:pt x="145" y="47"/>
                    <a:pt x="145" y="46"/>
                    <a:pt x="145" y="44"/>
                  </a:cubicBezTo>
                  <a:cubicBezTo>
                    <a:pt x="142" y="45"/>
                    <a:pt x="138" y="45"/>
                    <a:pt x="135" y="46"/>
                  </a:cubicBezTo>
                  <a:cubicBezTo>
                    <a:pt x="133" y="41"/>
                    <a:pt x="132" y="36"/>
                    <a:pt x="130" y="31"/>
                  </a:cubicBezTo>
                  <a:cubicBezTo>
                    <a:pt x="122" y="11"/>
                    <a:pt x="111" y="0"/>
                    <a:pt x="99" y="0"/>
                  </a:cubicBezTo>
                  <a:cubicBezTo>
                    <a:pt x="86" y="0"/>
                    <a:pt x="75" y="11"/>
                    <a:pt x="67" y="31"/>
                  </a:cubicBezTo>
                  <a:cubicBezTo>
                    <a:pt x="66" y="36"/>
                    <a:pt x="64" y="41"/>
                    <a:pt x="63" y="46"/>
                  </a:cubicBezTo>
                  <a:cubicBezTo>
                    <a:pt x="55" y="45"/>
                    <a:pt x="48" y="44"/>
                    <a:pt x="41" y="44"/>
                  </a:cubicBezTo>
                  <a:cubicBezTo>
                    <a:pt x="18" y="44"/>
                    <a:pt x="9" y="52"/>
                    <a:pt x="6" y="59"/>
                  </a:cubicBezTo>
                  <a:cubicBezTo>
                    <a:pt x="4" y="63"/>
                    <a:pt x="3" y="68"/>
                    <a:pt x="4" y="73"/>
                  </a:cubicBezTo>
                  <a:cubicBezTo>
                    <a:pt x="7" y="71"/>
                    <a:pt x="10" y="69"/>
                    <a:pt x="14" y="69"/>
                  </a:cubicBezTo>
                  <a:cubicBezTo>
                    <a:pt x="14" y="67"/>
                    <a:pt x="14" y="65"/>
                    <a:pt x="15" y="63"/>
                  </a:cubicBezTo>
                  <a:cubicBezTo>
                    <a:pt x="17" y="57"/>
                    <a:pt x="27" y="54"/>
                    <a:pt x="41" y="54"/>
                  </a:cubicBezTo>
                  <a:cubicBezTo>
                    <a:pt x="47" y="54"/>
                    <a:pt x="53" y="54"/>
                    <a:pt x="61" y="56"/>
                  </a:cubicBezTo>
                  <a:cubicBezTo>
                    <a:pt x="59" y="62"/>
                    <a:pt x="58" y="69"/>
                    <a:pt x="57" y="76"/>
                  </a:cubicBezTo>
                  <a:cubicBezTo>
                    <a:pt x="47" y="82"/>
                    <a:pt x="38" y="89"/>
                    <a:pt x="30" y="95"/>
                  </a:cubicBezTo>
                  <a:cubicBezTo>
                    <a:pt x="29" y="95"/>
                    <a:pt x="29" y="94"/>
                    <a:pt x="29" y="94"/>
                  </a:cubicBezTo>
                  <a:cubicBezTo>
                    <a:pt x="28" y="93"/>
                    <a:pt x="27" y="93"/>
                    <a:pt x="27" y="92"/>
                  </a:cubicBezTo>
                  <a:cubicBezTo>
                    <a:pt x="25" y="95"/>
                    <a:pt x="22" y="97"/>
                    <a:pt x="19" y="98"/>
                  </a:cubicBezTo>
                  <a:cubicBezTo>
                    <a:pt x="19" y="99"/>
                    <a:pt x="20" y="100"/>
                    <a:pt x="21" y="101"/>
                  </a:cubicBezTo>
                  <a:cubicBezTo>
                    <a:pt x="22" y="101"/>
                    <a:pt x="22" y="102"/>
                    <a:pt x="23" y="102"/>
                  </a:cubicBezTo>
                  <a:cubicBezTo>
                    <a:pt x="22" y="103"/>
                    <a:pt x="22" y="103"/>
                    <a:pt x="21" y="104"/>
                  </a:cubicBezTo>
                  <a:cubicBezTo>
                    <a:pt x="6" y="119"/>
                    <a:pt x="0" y="134"/>
                    <a:pt x="6" y="145"/>
                  </a:cubicBezTo>
                  <a:cubicBezTo>
                    <a:pt x="9" y="152"/>
                    <a:pt x="18" y="161"/>
                    <a:pt x="41" y="161"/>
                  </a:cubicBezTo>
                  <a:cubicBezTo>
                    <a:pt x="48" y="161"/>
                    <a:pt x="55" y="160"/>
                    <a:pt x="63" y="158"/>
                  </a:cubicBezTo>
                  <a:cubicBezTo>
                    <a:pt x="64" y="164"/>
                    <a:pt x="66" y="169"/>
                    <a:pt x="67" y="173"/>
                  </a:cubicBezTo>
                  <a:cubicBezTo>
                    <a:pt x="75" y="194"/>
                    <a:pt x="86" y="205"/>
                    <a:pt x="99" y="205"/>
                  </a:cubicBezTo>
                  <a:cubicBezTo>
                    <a:pt x="106" y="205"/>
                    <a:pt x="112" y="201"/>
                    <a:pt x="118" y="194"/>
                  </a:cubicBezTo>
                  <a:cubicBezTo>
                    <a:pt x="115" y="193"/>
                    <a:pt x="112" y="191"/>
                    <a:pt x="110" y="188"/>
                  </a:cubicBezTo>
                  <a:cubicBezTo>
                    <a:pt x="106" y="193"/>
                    <a:pt x="103" y="195"/>
                    <a:pt x="99" y="195"/>
                  </a:cubicBezTo>
                  <a:cubicBezTo>
                    <a:pt x="89" y="195"/>
                    <a:pt x="79" y="180"/>
                    <a:pt x="73" y="156"/>
                  </a:cubicBezTo>
                  <a:cubicBezTo>
                    <a:pt x="81" y="154"/>
                    <a:pt x="90" y="152"/>
                    <a:pt x="99" y="148"/>
                  </a:cubicBezTo>
                  <a:cubicBezTo>
                    <a:pt x="108" y="152"/>
                    <a:pt x="116" y="154"/>
                    <a:pt x="125" y="156"/>
                  </a:cubicBezTo>
                  <a:cubicBezTo>
                    <a:pt x="124" y="160"/>
                    <a:pt x="123" y="162"/>
                    <a:pt x="122" y="165"/>
                  </a:cubicBezTo>
                  <a:cubicBezTo>
                    <a:pt x="126" y="165"/>
                    <a:pt x="129" y="167"/>
                    <a:pt x="132" y="169"/>
                  </a:cubicBezTo>
                  <a:cubicBezTo>
                    <a:pt x="133" y="165"/>
                    <a:pt x="134" y="162"/>
                    <a:pt x="135" y="158"/>
                  </a:cubicBezTo>
                  <a:cubicBezTo>
                    <a:pt x="143" y="160"/>
                    <a:pt x="150" y="161"/>
                    <a:pt x="157" y="161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80" y="161"/>
                    <a:pt x="189" y="152"/>
                    <a:pt x="192" y="145"/>
                  </a:cubicBezTo>
                  <a:cubicBezTo>
                    <a:pt x="197" y="134"/>
                    <a:pt x="192" y="119"/>
                    <a:pt x="176" y="104"/>
                  </a:cubicBezTo>
                  <a:cubicBezTo>
                    <a:pt x="176" y="103"/>
                    <a:pt x="175" y="103"/>
                    <a:pt x="175" y="102"/>
                  </a:cubicBezTo>
                  <a:close/>
                  <a:moveTo>
                    <a:pt x="56" y="88"/>
                  </a:moveTo>
                  <a:cubicBezTo>
                    <a:pt x="56" y="93"/>
                    <a:pt x="56" y="97"/>
                    <a:pt x="56" y="102"/>
                  </a:cubicBezTo>
                  <a:cubicBezTo>
                    <a:pt x="56" y="107"/>
                    <a:pt x="56" y="112"/>
                    <a:pt x="56" y="116"/>
                  </a:cubicBezTo>
                  <a:cubicBezTo>
                    <a:pt x="49" y="112"/>
                    <a:pt x="43" y="107"/>
                    <a:pt x="37" y="102"/>
                  </a:cubicBezTo>
                  <a:cubicBezTo>
                    <a:pt x="43" y="98"/>
                    <a:pt x="49" y="93"/>
                    <a:pt x="56" y="88"/>
                  </a:cubicBezTo>
                  <a:close/>
                  <a:moveTo>
                    <a:pt x="41" y="151"/>
                  </a:moveTo>
                  <a:cubicBezTo>
                    <a:pt x="27" y="151"/>
                    <a:pt x="17" y="147"/>
                    <a:pt x="15" y="141"/>
                  </a:cubicBezTo>
                  <a:cubicBezTo>
                    <a:pt x="11" y="134"/>
                    <a:pt x="17" y="122"/>
                    <a:pt x="30" y="109"/>
                  </a:cubicBezTo>
                  <a:cubicBezTo>
                    <a:pt x="38" y="116"/>
                    <a:pt x="47" y="122"/>
                    <a:pt x="57" y="129"/>
                  </a:cubicBezTo>
                  <a:cubicBezTo>
                    <a:pt x="58" y="136"/>
                    <a:pt x="59" y="142"/>
                    <a:pt x="61" y="149"/>
                  </a:cubicBezTo>
                  <a:cubicBezTo>
                    <a:pt x="53" y="150"/>
                    <a:pt x="47" y="151"/>
                    <a:pt x="41" y="151"/>
                  </a:cubicBezTo>
                  <a:close/>
                  <a:moveTo>
                    <a:pt x="129" y="70"/>
                  </a:moveTo>
                  <a:cubicBezTo>
                    <a:pt x="125" y="68"/>
                    <a:pt x="121" y="65"/>
                    <a:pt x="117" y="63"/>
                  </a:cubicBezTo>
                  <a:cubicBezTo>
                    <a:pt x="115" y="63"/>
                    <a:pt x="114" y="62"/>
                    <a:pt x="113" y="62"/>
                  </a:cubicBezTo>
                  <a:cubicBezTo>
                    <a:pt x="118" y="60"/>
                    <a:pt x="123" y="59"/>
                    <a:pt x="127" y="58"/>
                  </a:cubicBezTo>
                  <a:cubicBezTo>
                    <a:pt x="128" y="62"/>
                    <a:pt x="129" y="66"/>
                    <a:pt x="129" y="70"/>
                  </a:cubicBezTo>
                  <a:close/>
                  <a:moveTo>
                    <a:pt x="99" y="10"/>
                  </a:moveTo>
                  <a:cubicBezTo>
                    <a:pt x="108" y="10"/>
                    <a:pt x="119" y="24"/>
                    <a:pt x="125" y="48"/>
                  </a:cubicBezTo>
                  <a:cubicBezTo>
                    <a:pt x="116" y="50"/>
                    <a:pt x="108" y="53"/>
                    <a:pt x="99" y="56"/>
                  </a:cubicBezTo>
                  <a:cubicBezTo>
                    <a:pt x="90" y="53"/>
                    <a:pt x="81" y="50"/>
                    <a:pt x="73" y="48"/>
                  </a:cubicBezTo>
                  <a:cubicBezTo>
                    <a:pt x="79" y="24"/>
                    <a:pt x="89" y="10"/>
                    <a:pt x="99" y="10"/>
                  </a:cubicBezTo>
                  <a:close/>
                  <a:moveTo>
                    <a:pt x="70" y="58"/>
                  </a:moveTo>
                  <a:cubicBezTo>
                    <a:pt x="75" y="59"/>
                    <a:pt x="80" y="60"/>
                    <a:pt x="85" y="62"/>
                  </a:cubicBezTo>
                  <a:cubicBezTo>
                    <a:pt x="83" y="62"/>
                    <a:pt x="82" y="63"/>
                    <a:pt x="81" y="63"/>
                  </a:cubicBezTo>
                  <a:cubicBezTo>
                    <a:pt x="77" y="65"/>
                    <a:pt x="72" y="68"/>
                    <a:pt x="68" y="70"/>
                  </a:cubicBezTo>
                  <a:cubicBezTo>
                    <a:pt x="69" y="66"/>
                    <a:pt x="70" y="62"/>
                    <a:pt x="70" y="58"/>
                  </a:cubicBezTo>
                  <a:close/>
                  <a:moveTo>
                    <a:pt x="70" y="147"/>
                  </a:moveTo>
                  <a:cubicBezTo>
                    <a:pt x="70" y="143"/>
                    <a:pt x="69" y="139"/>
                    <a:pt x="68" y="135"/>
                  </a:cubicBezTo>
                  <a:cubicBezTo>
                    <a:pt x="72" y="137"/>
                    <a:pt x="77" y="139"/>
                    <a:pt x="81" y="141"/>
                  </a:cubicBezTo>
                  <a:cubicBezTo>
                    <a:pt x="82" y="142"/>
                    <a:pt x="83" y="142"/>
                    <a:pt x="85" y="143"/>
                  </a:cubicBezTo>
                  <a:cubicBezTo>
                    <a:pt x="80" y="144"/>
                    <a:pt x="75" y="146"/>
                    <a:pt x="70" y="147"/>
                  </a:cubicBezTo>
                  <a:close/>
                  <a:moveTo>
                    <a:pt x="127" y="147"/>
                  </a:moveTo>
                  <a:cubicBezTo>
                    <a:pt x="123" y="146"/>
                    <a:pt x="118" y="144"/>
                    <a:pt x="113" y="143"/>
                  </a:cubicBezTo>
                  <a:cubicBezTo>
                    <a:pt x="114" y="142"/>
                    <a:pt x="115" y="142"/>
                    <a:pt x="117" y="141"/>
                  </a:cubicBezTo>
                  <a:cubicBezTo>
                    <a:pt x="121" y="139"/>
                    <a:pt x="125" y="137"/>
                    <a:pt x="129" y="135"/>
                  </a:cubicBezTo>
                  <a:cubicBezTo>
                    <a:pt x="129" y="139"/>
                    <a:pt x="128" y="143"/>
                    <a:pt x="127" y="147"/>
                  </a:cubicBezTo>
                  <a:close/>
                  <a:moveTo>
                    <a:pt x="131" y="123"/>
                  </a:moveTo>
                  <a:cubicBezTo>
                    <a:pt x="125" y="126"/>
                    <a:pt x="119" y="129"/>
                    <a:pt x="113" y="132"/>
                  </a:cubicBezTo>
                  <a:cubicBezTo>
                    <a:pt x="108" y="134"/>
                    <a:pt x="103" y="136"/>
                    <a:pt x="99" y="138"/>
                  </a:cubicBezTo>
                  <a:cubicBezTo>
                    <a:pt x="94" y="136"/>
                    <a:pt x="90" y="134"/>
                    <a:pt x="85" y="132"/>
                  </a:cubicBezTo>
                  <a:cubicBezTo>
                    <a:pt x="79" y="129"/>
                    <a:pt x="73" y="126"/>
                    <a:pt x="67" y="123"/>
                  </a:cubicBezTo>
                  <a:cubicBezTo>
                    <a:pt x="66" y="116"/>
                    <a:pt x="66" y="109"/>
                    <a:pt x="66" y="102"/>
                  </a:cubicBezTo>
                  <a:cubicBezTo>
                    <a:pt x="66" y="95"/>
                    <a:pt x="66" y="88"/>
                    <a:pt x="67" y="82"/>
                  </a:cubicBezTo>
                  <a:cubicBezTo>
                    <a:pt x="73" y="79"/>
                    <a:pt x="79" y="76"/>
                    <a:pt x="85" y="73"/>
                  </a:cubicBezTo>
                  <a:cubicBezTo>
                    <a:pt x="90" y="70"/>
                    <a:pt x="94" y="68"/>
                    <a:pt x="99" y="67"/>
                  </a:cubicBezTo>
                  <a:cubicBezTo>
                    <a:pt x="103" y="68"/>
                    <a:pt x="108" y="70"/>
                    <a:pt x="113" y="73"/>
                  </a:cubicBezTo>
                  <a:cubicBezTo>
                    <a:pt x="119" y="76"/>
                    <a:pt x="125" y="79"/>
                    <a:pt x="131" y="82"/>
                  </a:cubicBezTo>
                  <a:cubicBezTo>
                    <a:pt x="131" y="88"/>
                    <a:pt x="131" y="95"/>
                    <a:pt x="131" y="102"/>
                  </a:cubicBezTo>
                  <a:cubicBezTo>
                    <a:pt x="131" y="109"/>
                    <a:pt x="131" y="116"/>
                    <a:pt x="131" y="123"/>
                  </a:cubicBezTo>
                  <a:close/>
                  <a:moveTo>
                    <a:pt x="141" y="88"/>
                  </a:moveTo>
                  <a:cubicBezTo>
                    <a:pt x="148" y="93"/>
                    <a:pt x="155" y="98"/>
                    <a:pt x="160" y="102"/>
                  </a:cubicBezTo>
                  <a:cubicBezTo>
                    <a:pt x="154" y="107"/>
                    <a:pt x="148" y="112"/>
                    <a:pt x="141" y="116"/>
                  </a:cubicBezTo>
                  <a:cubicBezTo>
                    <a:pt x="141" y="112"/>
                    <a:pt x="141" y="107"/>
                    <a:pt x="141" y="102"/>
                  </a:cubicBezTo>
                  <a:cubicBezTo>
                    <a:pt x="141" y="97"/>
                    <a:pt x="141" y="93"/>
                    <a:pt x="141" y="88"/>
                  </a:cubicBezTo>
                  <a:close/>
                  <a:moveTo>
                    <a:pt x="183" y="141"/>
                  </a:moveTo>
                  <a:cubicBezTo>
                    <a:pt x="180" y="147"/>
                    <a:pt x="171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1" y="151"/>
                    <a:pt x="144" y="150"/>
                    <a:pt x="137" y="149"/>
                  </a:cubicBezTo>
                  <a:cubicBezTo>
                    <a:pt x="138" y="142"/>
                    <a:pt x="139" y="136"/>
                    <a:pt x="140" y="129"/>
                  </a:cubicBezTo>
                  <a:cubicBezTo>
                    <a:pt x="150" y="122"/>
                    <a:pt x="160" y="116"/>
                    <a:pt x="168" y="109"/>
                  </a:cubicBezTo>
                  <a:cubicBezTo>
                    <a:pt x="181" y="122"/>
                    <a:pt x="186" y="134"/>
                    <a:pt x="183" y="1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Oval 9"/>
            <p:cNvSpPr>
              <a:spLocks noChangeArrowheads="1"/>
            </p:cNvSpPr>
            <p:nvPr/>
          </p:nvSpPr>
          <p:spPr bwMode="auto">
            <a:xfrm>
              <a:off x="6142038" y="3683000"/>
              <a:ext cx="84138" cy="84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9" name="Group 58"/>
          <p:cNvGrpSpPr/>
          <p:nvPr/>
        </p:nvGrpSpPr>
        <p:grpSpPr>
          <a:xfrm rot="468924">
            <a:off x="4880459" y="3961540"/>
            <a:ext cx="394059" cy="527822"/>
            <a:chOff x="7029451" y="3441701"/>
            <a:chExt cx="692150" cy="927099"/>
          </a:xfrm>
          <a:solidFill>
            <a:schemeClr val="bg1"/>
          </a:solidFill>
        </p:grpSpPr>
        <p:sp>
          <p:nvSpPr>
            <p:cNvPr id="60" name="Freeform 15"/>
            <p:cNvSpPr>
              <a:spLocks noEditPoints="1"/>
            </p:cNvSpPr>
            <p:nvPr/>
          </p:nvSpPr>
          <p:spPr bwMode="auto">
            <a:xfrm>
              <a:off x="7029451" y="3681413"/>
              <a:ext cx="630238" cy="687387"/>
            </a:xfrm>
            <a:custGeom>
              <a:avLst/>
              <a:gdLst>
                <a:gd name="T0" fmla="*/ 152 w 165"/>
                <a:gd name="T1" fmla="*/ 110 h 181"/>
                <a:gd name="T2" fmla="*/ 125 w 165"/>
                <a:gd name="T3" fmla="*/ 85 h 181"/>
                <a:gd name="T4" fmla="*/ 125 w 165"/>
                <a:gd name="T5" fmla="*/ 82 h 181"/>
                <a:gd name="T6" fmla="*/ 100 w 165"/>
                <a:gd name="T7" fmla="*/ 98 h 181"/>
                <a:gd name="T8" fmla="*/ 95 w 165"/>
                <a:gd name="T9" fmla="*/ 101 h 181"/>
                <a:gd name="T10" fmla="*/ 94 w 165"/>
                <a:gd name="T11" fmla="*/ 94 h 181"/>
                <a:gd name="T12" fmla="*/ 96 w 165"/>
                <a:gd name="T13" fmla="*/ 49 h 181"/>
                <a:gd name="T14" fmla="*/ 109 w 165"/>
                <a:gd name="T15" fmla="*/ 38 h 181"/>
                <a:gd name="T16" fmla="*/ 110 w 165"/>
                <a:gd name="T17" fmla="*/ 38 h 181"/>
                <a:gd name="T18" fmla="*/ 110 w 165"/>
                <a:gd name="T19" fmla="*/ 36 h 181"/>
                <a:gd name="T20" fmla="*/ 113 w 165"/>
                <a:gd name="T21" fmla="*/ 16 h 181"/>
                <a:gd name="T22" fmla="*/ 115 w 165"/>
                <a:gd name="T23" fmla="*/ 11 h 181"/>
                <a:gd name="T24" fmla="*/ 115 w 165"/>
                <a:gd name="T25" fmla="*/ 12 h 181"/>
                <a:gd name="T26" fmla="*/ 118 w 165"/>
                <a:gd name="T27" fmla="*/ 8 h 181"/>
                <a:gd name="T28" fmla="*/ 120 w 165"/>
                <a:gd name="T29" fmla="*/ 6 h 181"/>
                <a:gd name="T30" fmla="*/ 38 w 165"/>
                <a:gd name="T31" fmla="*/ 32 h 181"/>
                <a:gd name="T32" fmla="*/ 31 w 165"/>
                <a:gd name="T33" fmla="*/ 150 h 181"/>
                <a:gd name="T34" fmla="*/ 150 w 165"/>
                <a:gd name="T35" fmla="*/ 144 h 181"/>
                <a:gd name="T36" fmla="*/ 160 w 165"/>
                <a:gd name="T37" fmla="*/ 131 h 181"/>
                <a:gd name="T38" fmla="*/ 152 w 165"/>
                <a:gd name="T39" fmla="*/ 110 h 181"/>
                <a:gd name="T40" fmla="*/ 53 w 165"/>
                <a:gd name="T41" fmla="*/ 118 h 181"/>
                <a:gd name="T42" fmla="*/ 35 w 165"/>
                <a:gd name="T43" fmla="*/ 118 h 181"/>
                <a:gd name="T44" fmla="*/ 35 w 165"/>
                <a:gd name="T45" fmla="*/ 100 h 181"/>
                <a:gd name="T46" fmla="*/ 53 w 165"/>
                <a:gd name="T47" fmla="*/ 100 h 181"/>
                <a:gd name="T48" fmla="*/ 53 w 165"/>
                <a:gd name="T49" fmla="*/ 118 h 181"/>
                <a:gd name="T50" fmla="*/ 41 w 165"/>
                <a:gd name="T51" fmla="*/ 76 h 181"/>
                <a:gd name="T52" fmla="*/ 41 w 165"/>
                <a:gd name="T53" fmla="*/ 58 h 181"/>
                <a:gd name="T54" fmla="*/ 59 w 165"/>
                <a:gd name="T55" fmla="*/ 58 h 181"/>
                <a:gd name="T56" fmla="*/ 59 w 165"/>
                <a:gd name="T57" fmla="*/ 76 h 181"/>
                <a:gd name="T58" fmla="*/ 41 w 165"/>
                <a:gd name="T59" fmla="*/ 76 h 181"/>
                <a:gd name="T60" fmla="*/ 84 w 165"/>
                <a:gd name="T61" fmla="*/ 147 h 181"/>
                <a:gd name="T62" fmla="*/ 66 w 165"/>
                <a:gd name="T63" fmla="*/ 147 h 181"/>
                <a:gd name="T64" fmla="*/ 66 w 165"/>
                <a:gd name="T65" fmla="*/ 129 h 181"/>
                <a:gd name="T66" fmla="*/ 84 w 165"/>
                <a:gd name="T67" fmla="*/ 129 h 181"/>
                <a:gd name="T68" fmla="*/ 84 w 165"/>
                <a:gd name="T69" fmla="*/ 147 h 181"/>
                <a:gd name="T70" fmla="*/ 71 w 165"/>
                <a:gd name="T71" fmla="*/ 46 h 181"/>
                <a:gd name="T72" fmla="*/ 71 w 165"/>
                <a:gd name="T73" fmla="*/ 28 h 181"/>
                <a:gd name="T74" fmla="*/ 89 w 165"/>
                <a:gd name="T75" fmla="*/ 28 h 181"/>
                <a:gd name="T76" fmla="*/ 89 w 165"/>
                <a:gd name="T77" fmla="*/ 46 h 181"/>
                <a:gd name="T78" fmla="*/ 71 w 165"/>
                <a:gd name="T79" fmla="*/ 46 h 181"/>
                <a:gd name="T80" fmla="*/ 125 w 165"/>
                <a:gd name="T81" fmla="*/ 147 h 181"/>
                <a:gd name="T82" fmla="*/ 107 w 165"/>
                <a:gd name="T83" fmla="*/ 147 h 181"/>
                <a:gd name="T84" fmla="*/ 107 w 165"/>
                <a:gd name="T85" fmla="*/ 129 h 181"/>
                <a:gd name="T86" fmla="*/ 125 w 165"/>
                <a:gd name="T87" fmla="*/ 129 h 181"/>
                <a:gd name="T88" fmla="*/ 125 w 165"/>
                <a:gd name="T89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5" h="181">
                  <a:moveTo>
                    <a:pt x="152" y="110"/>
                  </a:moveTo>
                  <a:cubicBezTo>
                    <a:pt x="152" y="110"/>
                    <a:pt x="125" y="101"/>
                    <a:pt x="125" y="85"/>
                  </a:cubicBezTo>
                  <a:cubicBezTo>
                    <a:pt x="125" y="84"/>
                    <a:pt x="125" y="83"/>
                    <a:pt x="125" y="82"/>
                  </a:cubicBezTo>
                  <a:cubicBezTo>
                    <a:pt x="115" y="89"/>
                    <a:pt x="104" y="96"/>
                    <a:pt x="100" y="98"/>
                  </a:cubicBezTo>
                  <a:cubicBezTo>
                    <a:pt x="95" y="101"/>
                    <a:pt x="95" y="101"/>
                    <a:pt x="95" y="101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9"/>
                    <a:pt x="90" y="59"/>
                    <a:pt x="96" y="49"/>
                  </a:cubicBezTo>
                  <a:cubicBezTo>
                    <a:pt x="99" y="44"/>
                    <a:pt x="103" y="40"/>
                    <a:pt x="109" y="38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10" y="36"/>
                    <a:pt x="110" y="36"/>
                    <a:pt x="110" y="36"/>
                  </a:cubicBezTo>
                  <a:cubicBezTo>
                    <a:pt x="110" y="31"/>
                    <a:pt x="110" y="22"/>
                    <a:pt x="113" y="16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9" y="7"/>
                    <a:pt x="120" y="6"/>
                  </a:cubicBezTo>
                  <a:cubicBezTo>
                    <a:pt x="92" y="0"/>
                    <a:pt x="61" y="9"/>
                    <a:pt x="38" y="32"/>
                  </a:cubicBezTo>
                  <a:cubicBezTo>
                    <a:pt x="3" y="66"/>
                    <a:pt x="0" y="119"/>
                    <a:pt x="31" y="150"/>
                  </a:cubicBezTo>
                  <a:cubicBezTo>
                    <a:pt x="62" y="181"/>
                    <a:pt x="115" y="178"/>
                    <a:pt x="150" y="144"/>
                  </a:cubicBezTo>
                  <a:cubicBezTo>
                    <a:pt x="158" y="135"/>
                    <a:pt x="160" y="131"/>
                    <a:pt x="160" y="131"/>
                  </a:cubicBezTo>
                  <a:cubicBezTo>
                    <a:pt x="165" y="123"/>
                    <a:pt x="161" y="114"/>
                    <a:pt x="152" y="110"/>
                  </a:cubicBezTo>
                  <a:close/>
                  <a:moveTo>
                    <a:pt x="53" y="118"/>
                  </a:moveTo>
                  <a:cubicBezTo>
                    <a:pt x="48" y="123"/>
                    <a:pt x="40" y="123"/>
                    <a:pt x="35" y="118"/>
                  </a:cubicBezTo>
                  <a:cubicBezTo>
                    <a:pt x="30" y="113"/>
                    <a:pt x="30" y="105"/>
                    <a:pt x="35" y="100"/>
                  </a:cubicBezTo>
                  <a:cubicBezTo>
                    <a:pt x="40" y="95"/>
                    <a:pt x="48" y="95"/>
                    <a:pt x="53" y="100"/>
                  </a:cubicBezTo>
                  <a:cubicBezTo>
                    <a:pt x="58" y="105"/>
                    <a:pt x="58" y="113"/>
                    <a:pt x="53" y="118"/>
                  </a:cubicBezTo>
                  <a:close/>
                  <a:moveTo>
                    <a:pt x="41" y="76"/>
                  </a:moveTo>
                  <a:cubicBezTo>
                    <a:pt x="36" y="71"/>
                    <a:pt x="36" y="63"/>
                    <a:pt x="41" y="58"/>
                  </a:cubicBezTo>
                  <a:cubicBezTo>
                    <a:pt x="46" y="53"/>
                    <a:pt x="54" y="53"/>
                    <a:pt x="59" y="58"/>
                  </a:cubicBezTo>
                  <a:cubicBezTo>
                    <a:pt x="64" y="63"/>
                    <a:pt x="64" y="71"/>
                    <a:pt x="59" y="76"/>
                  </a:cubicBezTo>
                  <a:cubicBezTo>
                    <a:pt x="54" y="81"/>
                    <a:pt x="46" y="81"/>
                    <a:pt x="41" y="76"/>
                  </a:cubicBezTo>
                  <a:close/>
                  <a:moveTo>
                    <a:pt x="84" y="147"/>
                  </a:moveTo>
                  <a:cubicBezTo>
                    <a:pt x="79" y="152"/>
                    <a:pt x="71" y="152"/>
                    <a:pt x="66" y="147"/>
                  </a:cubicBezTo>
                  <a:cubicBezTo>
                    <a:pt x="61" y="142"/>
                    <a:pt x="61" y="134"/>
                    <a:pt x="66" y="129"/>
                  </a:cubicBezTo>
                  <a:cubicBezTo>
                    <a:pt x="71" y="124"/>
                    <a:pt x="79" y="124"/>
                    <a:pt x="84" y="129"/>
                  </a:cubicBezTo>
                  <a:cubicBezTo>
                    <a:pt x="89" y="134"/>
                    <a:pt x="89" y="142"/>
                    <a:pt x="84" y="147"/>
                  </a:cubicBezTo>
                  <a:close/>
                  <a:moveTo>
                    <a:pt x="71" y="46"/>
                  </a:moveTo>
                  <a:cubicBezTo>
                    <a:pt x="66" y="41"/>
                    <a:pt x="66" y="33"/>
                    <a:pt x="71" y="28"/>
                  </a:cubicBezTo>
                  <a:cubicBezTo>
                    <a:pt x="76" y="23"/>
                    <a:pt x="84" y="23"/>
                    <a:pt x="89" y="28"/>
                  </a:cubicBezTo>
                  <a:cubicBezTo>
                    <a:pt x="94" y="33"/>
                    <a:pt x="94" y="41"/>
                    <a:pt x="89" y="46"/>
                  </a:cubicBezTo>
                  <a:cubicBezTo>
                    <a:pt x="84" y="51"/>
                    <a:pt x="76" y="51"/>
                    <a:pt x="71" y="46"/>
                  </a:cubicBezTo>
                  <a:close/>
                  <a:moveTo>
                    <a:pt x="125" y="147"/>
                  </a:moveTo>
                  <a:cubicBezTo>
                    <a:pt x="120" y="152"/>
                    <a:pt x="112" y="152"/>
                    <a:pt x="107" y="147"/>
                  </a:cubicBezTo>
                  <a:cubicBezTo>
                    <a:pt x="102" y="142"/>
                    <a:pt x="102" y="134"/>
                    <a:pt x="107" y="129"/>
                  </a:cubicBezTo>
                  <a:cubicBezTo>
                    <a:pt x="112" y="124"/>
                    <a:pt x="120" y="124"/>
                    <a:pt x="125" y="129"/>
                  </a:cubicBezTo>
                  <a:cubicBezTo>
                    <a:pt x="130" y="134"/>
                    <a:pt x="130" y="142"/>
                    <a:pt x="125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16"/>
            <p:cNvSpPr>
              <a:spLocks/>
            </p:cNvSpPr>
            <p:nvPr/>
          </p:nvSpPr>
          <p:spPr bwMode="auto">
            <a:xfrm>
              <a:off x="7556501" y="3784600"/>
              <a:ext cx="122238" cy="147637"/>
            </a:xfrm>
            <a:custGeom>
              <a:avLst/>
              <a:gdLst>
                <a:gd name="T0" fmla="*/ 20 w 32"/>
                <a:gd name="T1" fmla="*/ 0 h 39"/>
                <a:gd name="T2" fmla="*/ 20 w 32"/>
                <a:gd name="T3" fmla="*/ 2 h 39"/>
                <a:gd name="T4" fmla="*/ 18 w 32"/>
                <a:gd name="T5" fmla="*/ 6 h 39"/>
                <a:gd name="T6" fmla="*/ 18 w 32"/>
                <a:gd name="T7" fmla="*/ 6 h 39"/>
                <a:gd name="T8" fmla="*/ 16 w 32"/>
                <a:gd name="T9" fmla="*/ 10 h 39"/>
                <a:gd name="T10" fmla="*/ 1 w 32"/>
                <a:gd name="T11" fmla="*/ 25 h 39"/>
                <a:gd name="T12" fmla="*/ 0 w 32"/>
                <a:gd name="T13" fmla="*/ 25 h 39"/>
                <a:gd name="T14" fmla="*/ 0 w 32"/>
                <a:gd name="T15" fmla="*/ 39 h 39"/>
                <a:gd name="T16" fmla="*/ 19 w 32"/>
                <a:gd name="T17" fmla="*/ 31 h 39"/>
                <a:gd name="T18" fmla="*/ 28 w 32"/>
                <a:gd name="T19" fmla="*/ 10 h 39"/>
                <a:gd name="T20" fmla="*/ 20 w 32"/>
                <a:gd name="T2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20" y="0"/>
                  </a:moveTo>
                  <a:cubicBezTo>
                    <a:pt x="20" y="1"/>
                    <a:pt x="20" y="2"/>
                    <a:pt x="20" y="2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2" y="16"/>
                    <a:pt x="6" y="22"/>
                    <a:pt x="1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" y="30"/>
                    <a:pt x="2" y="34"/>
                    <a:pt x="0" y="39"/>
                  </a:cubicBezTo>
                  <a:cubicBezTo>
                    <a:pt x="9" y="34"/>
                    <a:pt x="19" y="31"/>
                    <a:pt x="19" y="31"/>
                  </a:cubicBezTo>
                  <a:cubicBezTo>
                    <a:pt x="28" y="28"/>
                    <a:pt x="32" y="19"/>
                    <a:pt x="28" y="10"/>
                  </a:cubicBezTo>
                  <a:cubicBezTo>
                    <a:pt x="28" y="10"/>
                    <a:pt x="26" y="7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Freeform 17"/>
            <p:cNvSpPr>
              <a:spLocks/>
            </p:cNvSpPr>
            <p:nvPr/>
          </p:nvSpPr>
          <p:spPr bwMode="auto">
            <a:xfrm>
              <a:off x="7389813" y="3829050"/>
              <a:ext cx="163513" cy="214312"/>
            </a:xfrm>
            <a:custGeom>
              <a:avLst/>
              <a:gdLst>
                <a:gd name="T0" fmla="*/ 30 w 43"/>
                <a:gd name="T1" fmla="*/ 5 h 56"/>
                <a:gd name="T2" fmla="*/ 5 w 43"/>
                <a:gd name="T3" fmla="*/ 13 h 56"/>
                <a:gd name="T4" fmla="*/ 4 w 43"/>
                <a:gd name="T5" fmla="*/ 56 h 56"/>
                <a:gd name="T6" fmla="*/ 38 w 43"/>
                <a:gd name="T7" fmla="*/ 30 h 56"/>
                <a:gd name="T8" fmla="*/ 30 w 43"/>
                <a:gd name="T9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56">
                  <a:moveTo>
                    <a:pt x="30" y="5"/>
                  </a:moveTo>
                  <a:cubicBezTo>
                    <a:pt x="21" y="0"/>
                    <a:pt x="10" y="4"/>
                    <a:pt x="5" y="13"/>
                  </a:cubicBezTo>
                  <a:cubicBezTo>
                    <a:pt x="0" y="22"/>
                    <a:pt x="4" y="56"/>
                    <a:pt x="4" y="56"/>
                  </a:cubicBezTo>
                  <a:cubicBezTo>
                    <a:pt x="4" y="56"/>
                    <a:pt x="34" y="39"/>
                    <a:pt x="38" y="30"/>
                  </a:cubicBezTo>
                  <a:cubicBezTo>
                    <a:pt x="43" y="21"/>
                    <a:pt x="40" y="10"/>
                    <a:pt x="3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18"/>
            <p:cNvSpPr>
              <a:spLocks/>
            </p:cNvSpPr>
            <p:nvPr/>
          </p:nvSpPr>
          <p:spPr bwMode="auto">
            <a:xfrm>
              <a:off x="7491413" y="3441701"/>
              <a:ext cx="230188" cy="346075"/>
            </a:xfrm>
            <a:custGeom>
              <a:avLst/>
              <a:gdLst>
                <a:gd name="T0" fmla="*/ 51 w 60"/>
                <a:gd name="T1" fmla="*/ 9 h 91"/>
                <a:gd name="T2" fmla="*/ 0 w 60"/>
                <a:gd name="T3" fmla="*/ 75 h 91"/>
                <a:gd name="T4" fmla="*/ 32 w 60"/>
                <a:gd name="T5" fmla="*/ 91 h 91"/>
                <a:gd name="T6" fmla="*/ 57 w 60"/>
                <a:gd name="T7" fmla="*/ 12 h 91"/>
                <a:gd name="T8" fmla="*/ 51 w 60"/>
                <a:gd name="T9" fmla="*/ 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91">
                  <a:moveTo>
                    <a:pt x="51" y="9"/>
                  </a:moveTo>
                  <a:cubicBezTo>
                    <a:pt x="51" y="9"/>
                    <a:pt x="12" y="57"/>
                    <a:pt x="0" y="7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40" y="71"/>
                    <a:pt x="57" y="12"/>
                    <a:pt x="57" y="12"/>
                  </a:cubicBezTo>
                  <a:cubicBezTo>
                    <a:pt x="60" y="2"/>
                    <a:pt x="57" y="0"/>
                    <a:pt x="5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Freeform 19"/>
            <p:cNvSpPr>
              <a:spLocks/>
            </p:cNvSpPr>
            <p:nvPr/>
          </p:nvSpPr>
          <p:spPr bwMode="auto">
            <a:xfrm>
              <a:off x="7466013" y="3749675"/>
              <a:ext cx="136525" cy="117475"/>
            </a:xfrm>
            <a:custGeom>
              <a:avLst/>
              <a:gdLst>
                <a:gd name="T0" fmla="*/ 36 w 36"/>
                <a:gd name="T1" fmla="*/ 18 h 31"/>
                <a:gd name="T2" fmla="*/ 3 w 36"/>
                <a:gd name="T3" fmla="*/ 0 h 31"/>
                <a:gd name="T4" fmla="*/ 0 w 36"/>
                <a:gd name="T5" fmla="*/ 19 h 31"/>
                <a:gd name="T6" fmla="*/ 13 w 36"/>
                <a:gd name="T7" fmla="*/ 22 h 31"/>
                <a:gd name="T8" fmla="*/ 22 w 36"/>
                <a:gd name="T9" fmla="*/ 31 h 31"/>
                <a:gd name="T10" fmla="*/ 36 w 36"/>
                <a:gd name="T11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31">
                  <a:moveTo>
                    <a:pt x="36" y="18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0" y="6"/>
                    <a:pt x="0" y="15"/>
                    <a:pt x="0" y="19"/>
                  </a:cubicBezTo>
                  <a:cubicBezTo>
                    <a:pt x="4" y="19"/>
                    <a:pt x="8" y="20"/>
                    <a:pt x="13" y="22"/>
                  </a:cubicBezTo>
                  <a:cubicBezTo>
                    <a:pt x="17" y="24"/>
                    <a:pt x="20" y="27"/>
                    <a:pt x="22" y="31"/>
                  </a:cubicBezTo>
                  <a:cubicBezTo>
                    <a:pt x="26" y="28"/>
                    <a:pt x="32" y="23"/>
                    <a:pt x="3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3394359" y="4124709"/>
            <a:ext cx="474347" cy="554618"/>
            <a:chOff x="4535488" y="1625601"/>
            <a:chExt cx="206376" cy="241300"/>
          </a:xfrm>
          <a:solidFill>
            <a:schemeClr val="bg1"/>
          </a:solidFill>
        </p:grpSpPr>
        <p:sp>
          <p:nvSpPr>
            <p:cNvPr id="66" name="Freeform 68"/>
            <p:cNvSpPr>
              <a:spLocks/>
            </p:cNvSpPr>
            <p:nvPr/>
          </p:nvSpPr>
          <p:spPr bwMode="auto">
            <a:xfrm>
              <a:off x="4543426" y="1625601"/>
              <a:ext cx="198438" cy="188913"/>
            </a:xfrm>
            <a:custGeom>
              <a:avLst/>
              <a:gdLst>
                <a:gd name="T0" fmla="*/ 49 w 53"/>
                <a:gd name="T1" fmla="*/ 8 h 50"/>
                <a:gd name="T2" fmla="*/ 53 w 53"/>
                <a:gd name="T3" fmla="*/ 4 h 50"/>
                <a:gd name="T4" fmla="*/ 49 w 53"/>
                <a:gd name="T5" fmla="*/ 0 h 50"/>
                <a:gd name="T6" fmla="*/ 45 w 53"/>
                <a:gd name="T7" fmla="*/ 4 h 50"/>
                <a:gd name="T8" fmla="*/ 45 w 53"/>
                <a:gd name="T9" fmla="*/ 6 h 50"/>
                <a:gd name="T10" fmla="*/ 25 w 53"/>
                <a:gd name="T11" fmla="*/ 20 h 50"/>
                <a:gd name="T12" fmla="*/ 7 w 53"/>
                <a:gd name="T13" fmla="*/ 2 h 50"/>
                <a:gd name="T14" fmla="*/ 3 w 53"/>
                <a:gd name="T15" fmla="*/ 1 h 50"/>
                <a:gd name="T16" fmla="*/ 0 w 53"/>
                <a:gd name="T17" fmla="*/ 4 h 50"/>
                <a:gd name="T18" fmla="*/ 14 w 53"/>
                <a:gd name="T19" fmla="*/ 37 h 50"/>
                <a:gd name="T20" fmla="*/ 46 w 53"/>
                <a:gd name="T21" fmla="*/ 50 h 50"/>
                <a:gd name="T22" fmla="*/ 50 w 53"/>
                <a:gd name="T23" fmla="*/ 48 h 50"/>
                <a:gd name="T24" fmla="*/ 49 w 53"/>
                <a:gd name="T25" fmla="*/ 43 h 50"/>
                <a:gd name="T26" fmla="*/ 33 w 53"/>
                <a:gd name="T27" fmla="*/ 27 h 50"/>
                <a:gd name="T28" fmla="*/ 46 w 53"/>
                <a:gd name="T29" fmla="*/ 7 h 50"/>
                <a:gd name="T30" fmla="*/ 49 w 53"/>
                <a:gd name="T31" fmla="*/ 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50">
                  <a:moveTo>
                    <a:pt x="49" y="8"/>
                  </a:moveTo>
                  <a:cubicBezTo>
                    <a:pt x="51" y="8"/>
                    <a:pt x="53" y="6"/>
                    <a:pt x="53" y="4"/>
                  </a:cubicBezTo>
                  <a:cubicBezTo>
                    <a:pt x="53" y="2"/>
                    <a:pt x="51" y="0"/>
                    <a:pt x="49" y="0"/>
                  </a:cubicBezTo>
                  <a:cubicBezTo>
                    <a:pt x="46" y="0"/>
                    <a:pt x="45" y="2"/>
                    <a:pt x="45" y="4"/>
                  </a:cubicBezTo>
                  <a:cubicBezTo>
                    <a:pt x="45" y="5"/>
                    <a:pt x="45" y="6"/>
                    <a:pt x="45" y="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0"/>
                    <a:pt x="4" y="0"/>
                    <a:pt x="3" y="1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6"/>
                    <a:pt x="5" y="28"/>
                    <a:pt x="14" y="37"/>
                  </a:cubicBezTo>
                  <a:cubicBezTo>
                    <a:pt x="22" y="46"/>
                    <a:pt x="34" y="50"/>
                    <a:pt x="46" y="50"/>
                  </a:cubicBezTo>
                  <a:cubicBezTo>
                    <a:pt x="48" y="50"/>
                    <a:pt x="49" y="49"/>
                    <a:pt x="50" y="48"/>
                  </a:cubicBezTo>
                  <a:cubicBezTo>
                    <a:pt x="51" y="46"/>
                    <a:pt x="50" y="44"/>
                    <a:pt x="49" y="43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7" y="8"/>
                    <a:pt x="48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Freeform 69"/>
            <p:cNvSpPr>
              <a:spLocks/>
            </p:cNvSpPr>
            <p:nvPr/>
          </p:nvSpPr>
          <p:spPr bwMode="auto">
            <a:xfrm>
              <a:off x="4535488" y="1779588"/>
              <a:ext cx="96838" cy="87313"/>
            </a:xfrm>
            <a:custGeom>
              <a:avLst/>
              <a:gdLst>
                <a:gd name="T0" fmla="*/ 23 w 26"/>
                <a:gd name="T1" fmla="*/ 9 h 23"/>
                <a:gd name="T2" fmla="*/ 22 w 26"/>
                <a:gd name="T3" fmla="*/ 8 h 23"/>
                <a:gd name="T4" fmla="*/ 12 w 26"/>
                <a:gd name="T5" fmla="*/ 0 h 23"/>
                <a:gd name="T6" fmla="*/ 11 w 26"/>
                <a:gd name="T7" fmla="*/ 0 h 23"/>
                <a:gd name="T8" fmla="*/ 11 w 26"/>
                <a:gd name="T9" fmla="*/ 0 h 23"/>
                <a:gd name="T10" fmla="*/ 0 w 26"/>
                <a:gd name="T11" fmla="*/ 20 h 23"/>
                <a:gd name="T12" fmla="*/ 0 w 26"/>
                <a:gd name="T13" fmla="*/ 22 h 23"/>
                <a:gd name="T14" fmla="*/ 2 w 26"/>
                <a:gd name="T15" fmla="*/ 23 h 23"/>
                <a:gd name="T16" fmla="*/ 24 w 26"/>
                <a:gd name="T17" fmla="*/ 23 h 23"/>
                <a:gd name="T18" fmla="*/ 26 w 26"/>
                <a:gd name="T19" fmla="*/ 22 h 23"/>
                <a:gd name="T20" fmla="*/ 26 w 26"/>
                <a:gd name="T21" fmla="*/ 20 h 23"/>
                <a:gd name="T22" fmla="*/ 23 w 26"/>
                <a:gd name="T23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3">
                  <a:moveTo>
                    <a:pt x="23" y="9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18" y="6"/>
                    <a:pt x="15" y="3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0" y="22"/>
                  </a:cubicBezTo>
                  <a:cubicBezTo>
                    <a:pt x="1" y="23"/>
                    <a:pt x="1" y="23"/>
                    <a:pt x="2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lnTo>
                    <a:pt x="23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405632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75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0" grpId="0" animBg="1"/>
      <p:bldP spid="22" grpId="0" animBg="1"/>
      <p:bldP spid="23" grpId="0" animBg="1"/>
      <p:bldP spid="25" grpId="0" animBg="1"/>
      <p:bldP spid="26" grpId="0" animBg="1"/>
      <p:bldP spid="27" grpId="0" animBg="1"/>
      <p:bldP spid="4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documentation </a:t>
            </a:r>
            <a:endParaRPr lang="id-ID" dirty="0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5496154" y="2995018"/>
            <a:ext cx="12896" cy="15475"/>
          </a:xfrm>
          <a:custGeom>
            <a:avLst/>
            <a:gdLst>
              <a:gd name="T0" fmla="*/ 0 w 4"/>
              <a:gd name="T1" fmla="*/ 5 h 5"/>
              <a:gd name="T2" fmla="*/ 1 w 4"/>
              <a:gd name="T3" fmla="*/ 5 h 5"/>
              <a:gd name="T4" fmla="*/ 4 w 4"/>
              <a:gd name="T5" fmla="*/ 0 h 5"/>
              <a:gd name="T6" fmla="*/ 3 w 4"/>
              <a:gd name="T7" fmla="*/ 2 h 5"/>
              <a:gd name="T8" fmla="*/ 0 w 4"/>
              <a:gd name="T9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5">
                <a:moveTo>
                  <a:pt x="0" y="5"/>
                </a:moveTo>
                <a:cubicBezTo>
                  <a:pt x="0" y="5"/>
                  <a:pt x="0" y="5"/>
                  <a:pt x="1" y="5"/>
                </a:cubicBezTo>
                <a:cubicBezTo>
                  <a:pt x="3" y="4"/>
                  <a:pt x="4" y="2"/>
                  <a:pt x="4" y="0"/>
                </a:cubicBezTo>
                <a:cubicBezTo>
                  <a:pt x="3" y="1"/>
                  <a:pt x="3" y="1"/>
                  <a:pt x="3" y="2"/>
                </a:cubicBezTo>
                <a:cubicBezTo>
                  <a:pt x="2" y="4"/>
                  <a:pt x="1" y="5"/>
                  <a:pt x="0" y="5"/>
                </a:cubicBezTo>
                <a:close/>
              </a:path>
            </a:pathLst>
          </a:custGeom>
          <a:solidFill>
            <a:srgbClr val="EC1C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5674119" y="3700431"/>
            <a:ext cx="2579" cy="0"/>
          </a:xfrm>
          <a:custGeom>
            <a:avLst/>
            <a:gdLst>
              <a:gd name="T0" fmla="*/ 1 w 1"/>
              <a:gd name="T1" fmla="*/ 0 w 1"/>
              <a:gd name="T2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1" y="0"/>
                  <a:pt x="0" y="0"/>
                  <a:pt x="0" y="0"/>
                </a:cubicBezTo>
                <a:cubicBezTo>
                  <a:pt x="0" y="0"/>
                  <a:pt x="1" y="0"/>
                  <a:pt x="1" y="0"/>
                </a:cubicBezTo>
                <a:close/>
              </a:path>
            </a:pathLst>
          </a:custGeom>
          <a:solidFill>
            <a:srgbClr val="BD1E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5676698" y="3690114"/>
            <a:ext cx="16764" cy="10317"/>
          </a:xfrm>
          <a:custGeom>
            <a:avLst/>
            <a:gdLst>
              <a:gd name="T0" fmla="*/ 0 w 5"/>
              <a:gd name="T1" fmla="*/ 3 h 3"/>
              <a:gd name="T2" fmla="*/ 1 w 5"/>
              <a:gd name="T3" fmla="*/ 3 h 3"/>
              <a:gd name="T4" fmla="*/ 5 w 5"/>
              <a:gd name="T5" fmla="*/ 0 h 3"/>
              <a:gd name="T6" fmla="*/ 4 w 5"/>
              <a:gd name="T7" fmla="*/ 1 h 3"/>
              <a:gd name="T8" fmla="*/ 0 w 5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3">
                <a:moveTo>
                  <a:pt x="0" y="3"/>
                </a:moveTo>
                <a:cubicBezTo>
                  <a:pt x="0" y="3"/>
                  <a:pt x="0" y="3"/>
                  <a:pt x="1" y="3"/>
                </a:cubicBezTo>
                <a:cubicBezTo>
                  <a:pt x="3" y="3"/>
                  <a:pt x="5" y="2"/>
                  <a:pt x="5" y="0"/>
                </a:cubicBezTo>
                <a:cubicBezTo>
                  <a:pt x="5" y="0"/>
                  <a:pt x="4" y="1"/>
                  <a:pt x="4" y="1"/>
                </a:cubicBezTo>
                <a:cubicBezTo>
                  <a:pt x="3" y="3"/>
                  <a:pt x="1" y="3"/>
                  <a:pt x="0" y="3"/>
                </a:cubicBezTo>
                <a:close/>
              </a:path>
            </a:pathLst>
          </a:custGeom>
          <a:solidFill>
            <a:srgbClr val="BD1E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5467783" y="4283331"/>
            <a:ext cx="3868" cy="0"/>
          </a:xfrm>
          <a:custGeom>
            <a:avLst/>
            <a:gdLst>
              <a:gd name="T0" fmla="*/ 1 w 1"/>
              <a:gd name="T1" fmla="*/ 0 w 1"/>
              <a:gd name="T2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1" y="0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5471651" y="4280752"/>
            <a:ext cx="18054" cy="6448"/>
          </a:xfrm>
          <a:custGeom>
            <a:avLst/>
            <a:gdLst>
              <a:gd name="T0" fmla="*/ 0 w 6"/>
              <a:gd name="T1" fmla="*/ 1 h 2"/>
              <a:gd name="T2" fmla="*/ 0 w 6"/>
              <a:gd name="T3" fmla="*/ 1 h 2"/>
              <a:gd name="T4" fmla="*/ 6 w 6"/>
              <a:gd name="T5" fmla="*/ 0 h 2"/>
              <a:gd name="T6" fmla="*/ 4 w 6"/>
              <a:gd name="T7" fmla="*/ 1 h 2"/>
              <a:gd name="T8" fmla="*/ 0 w 6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2">
                <a:moveTo>
                  <a:pt x="0" y="1"/>
                </a:moveTo>
                <a:cubicBezTo>
                  <a:pt x="0" y="1"/>
                  <a:pt x="0" y="1"/>
                  <a:pt x="0" y="1"/>
                </a:cubicBezTo>
                <a:cubicBezTo>
                  <a:pt x="2" y="2"/>
                  <a:pt x="4" y="1"/>
                  <a:pt x="6" y="0"/>
                </a:cubicBezTo>
                <a:cubicBezTo>
                  <a:pt x="5" y="0"/>
                  <a:pt x="5" y="0"/>
                  <a:pt x="4" y="1"/>
                </a:cubicBezTo>
                <a:cubicBezTo>
                  <a:pt x="2" y="1"/>
                  <a:pt x="1" y="1"/>
                  <a:pt x="0" y="1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411598" y="3648847"/>
            <a:ext cx="6448" cy="0"/>
          </a:xfrm>
          <a:custGeom>
            <a:avLst/>
            <a:gdLst>
              <a:gd name="T0" fmla="*/ 0 w 2"/>
              <a:gd name="T1" fmla="*/ 2 w 2"/>
              <a:gd name="T2" fmla="*/ 0 w 2"/>
              <a:gd name="T3" fmla="*/ 0 w 2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2">
                <a:moveTo>
                  <a:pt x="0" y="0"/>
                </a:moveTo>
                <a:cubicBezTo>
                  <a:pt x="1" y="0"/>
                  <a:pt x="1" y="0"/>
                  <a:pt x="2" y="0"/>
                </a:cubicBezTo>
                <a:cubicBezTo>
                  <a:pt x="1" y="0"/>
                  <a:pt x="1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4176890" y="3427035"/>
            <a:ext cx="0" cy="6448"/>
          </a:xfrm>
          <a:custGeom>
            <a:avLst/>
            <a:gdLst>
              <a:gd name="T0" fmla="*/ 2 h 2"/>
              <a:gd name="T1" fmla="*/ 2 h 2"/>
            </a:gdLst>
            <a:ahLst/>
            <a:cxnLst>
              <a:cxn ang="0">
                <a:pos x="0" y="T0"/>
              </a:cxn>
              <a:cxn ang="0">
                <a:pos x="0" y="T1"/>
              </a:cxn>
            </a:cxnLst>
            <a:rect l="0" t="0" r="r" b="b"/>
            <a:pathLst>
              <a:path h="2">
                <a:moveTo>
                  <a:pt x="0" y="2"/>
                </a:moveTo>
                <a:cubicBezTo>
                  <a:pt x="0" y="0"/>
                  <a:pt x="0" y="2"/>
                  <a:pt x="0" y="2"/>
                </a:cubicBezTo>
                <a:close/>
              </a:path>
            </a:pathLst>
          </a:custGeom>
          <a:solidFill>
            <a:srgbClr val="EC1C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4222027" y="3487646"/>
            <a:ext cx="16764" cy="6448"/>
          </a:xfrm>
          <a:custGeom>
            <a:avLst/>
            <a:gdLst>
              <a:gd name="T0" fmla="*/ 5 w 5"/>
              <a:gd name="T1" fmla="*/ 1 h 2"/>
              <a:gd name="T2" fmla="*/ 5 w 5"/>
              <a:gd name="T3" fmla="*/ 0 h 2"/>
              <a:gd name="T4" fmla="*/ 0 w 5"/>
              <a:gd name="T5" fmla="*/ 2 h 2"/>
              <a:gd name="T6" fmla="*/ 5 w 5"/>
              <a:gd name="T7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2">
                <a:moveTo>
                  <a:pt x="5" y="1"/>
                </a:moveTo>
                <a:cubicBezTo>
                  <a:pt x="5" y="1"/>
                  <a:pt x="5" y="0"/>
                  <a:pt x="5" y="0"/>
                </a:cubicBezTo>
                <a:cubicBezTo>
                  <a:pt x="3" y="1"/>
                  <a:pt x="1" y="1"/>
                  <a:pt x="0" y="2"/>
                </a:cubicBezTo>
                <a:cubicBezTo>
                  <a:pt x="2" y="2"/>
                  <a:pt x="4" y="2"/>
                  <a:pt x="5" y="1"/>
                </a:cubicBezTo>
                <a:close/>
              </a:path>
            </a:pathLst>
          </a:custGeom>
          <a:solidFill>
            <a:srgbClr val="BD1E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4222027" y="3655294"/>
            <a:ext cx="3868" cy="2579"/>
          </a:xfrm>
          <a:custGeom>
            <a:avLst/>
            <a:gdLst>
              <a:gd name="T0" fmla="*/ 1 w 1"/>
              <a:gd name="T1" fmla="*/ 1 h 1"/>
              <a:gd name="T2" fmla="*/ 1 w 1"/>
              <a:gd name="T3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" h="1">
                <a:moveTo>
                  <a:pt x="1" y="1"/>
                </a:moveTo>
                <a:cubicBezTo>
                  <a:pt x="1" y="0"/>
                  <a:pt x="0" y="1"/>
                  <a:pt x="1" y="1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4238791" y="3485067"/>
            <a:ext cx="24502" cy="5158"/>
          </a:xfrm>
          <a:custGeom>
            <a:avLst/>
            <a:gdLst>
              <a:gd name="T0" fmla="*/ 3 w 8"/>
              <a:gd name="T1" fmla="*/ 1 h 2"/>
              <a:gd name="T2" fmla="*/ 8 w 8"/>
              <a:gd name="T3" fmla="*/ 0 h 2"/>
              <a:gd name="T4" fmla="*/ 0 w 8"/>
              <a:gd name="T5" fmla="*/ 1 h 2"/>
              <a:gd name="T6" fmla="*/ 0 w 8"/>
              <a:gd name="T7" fmla="*/ 2 h 2"/>
              <a:gd name="T8" fmla="*/ 3 w 8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2">
                <a:moveTo>
                  <a:pt x="3" y="1"/>
                </a:moveTo>
                <a:cubicBezTo>
                  <a:pt x="5" y="1"/>
                  <a:pt x="6" y="0"/>
                  <a:pt x="8" y="0"/>
                </a:cubicBezTo>
                <a:cubicBezTo>
                  <a:pt x="5" y="0"/>
                  <a:pt x="2" y="1"/>
                  <a:pt x="0" y="1"/>
                </a:cubicBezTo>
                <a:cubicBezTo>
                  <a:pt x="0" y="1"/>
                  <a:pt x="0" y="2"/>
                  <a:pt x="0" y="2"/>
                </a:cubicBezTo>
                <a:cubicBezTo>
                  <a:pt x="1" y="2"/>
                  <a:pt x="3" y="2"/>
                  <a:pt x="3" y="1"/>
                </a:cubicBezTo>
                <a:close/>
              </a:path>
            </a:pathLst>
          </a:cu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>
            <a:off x="4968706" y="459025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" name="Line 18"/>
          <p:cNvSpPr>
            <a:spLocks noChangeShapeType="1"/>
          </p:cNvSpPr>
          <p:nvPr/>
        </p:nvSpPr>
        <p:spPr bwMode="auto">
          <a:xfrm>
            <a:off x="4968706" y="459025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8" name="Freeform 27"/>
          <p:cNvSpPr>
            <a:spLocks/>
          </p:cNvSpPr>
          <p:nvPr/>
        </p:nvSpPr>
        <p:spPr bwMode="auto">
          <a:xfrm>
            <a:off x="5474230" y="4287199"/>
            <a:ext cx="2579" cy="0"/>
          </a:xfrm>
          <a:custGeom>
            <a:avLst/>
            <a:gdLst>
              <a:gd name="T0" fmla="*/ 1 w 1"/>
              <a:gd name="T1" fmla="*/ 1 w 1"/>
              <a:gd name="T2" fmla="*/ 0 w 1"/>
              <a:gd name="T3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1"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012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930BB40-3E85-4DBB-8DD8-D425F43B3635}"/>
              </a:ext>
            </a:extLst>
          </p:cNvPr>
          <p:cNvGrpSpPr/>
          <p:nvPr/>
        </p:nvGrpSpPr>
        <p:grpSpPr>
          <a:xfrm>
            <a:off x="546660" y="2231573"/>
            <a:ext cx="5127457" cy="3745141"/>
            <a:chOff x="546660" y="2231574"/>
            <a:chExt cx="6623397" cy="363667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546660" y="2859610"/>
              <a:ext cx="3871386" cy="1417273"/>
            </a:xfrm>
            <a:custGeom>
              <a:avLst/>
              <a:gdLst>
                <a:gd name="T0" fmla="*/ 983 w 1203"/>
                <a:gd name="T1" fmla="*/ 0 h 440"/>
                <a:gd name="T2" fmla="*/ 784 w 1203"/>
                <a:gd name="T3" fmla="*/ 125 h 440"/>
                <a:gd name="T4" fmla="*/ 784 w 1203"/>
                <a:gd name="T5" fmla="*/ 125 h 440"/>
                <a:gd name="T6" fmla="*/ 740 w 1203"/>
                <a:gd name="T7" fmla="*/ 125 h 440"/>
                <a:gd name="T8" fmla="*/ 740 w 1203"/>
                <a:gd name="T9" fmla="*/ 144 h 440"/>
                <a:gd name="T10" fmla="*/ 699 w 1203"/>
                <a:gd name="T11" fmla="*/ 144 h 440"/>
                <a:gd name="T12" fmla="*/ 699 w 1203"/>
                <a:gd name="T13" fmla="*/ 158 h 440"/>
                <a:gd name="T14" fmla="*/ 334 w 1203"/>
                <a:gd name="T15" fmla="*/ 158 h 440"/>
                <a:gd name="T16" fmla="*/ 309 w 1203"/>
                <a:gd name="T17" fmla="*/ 182 h 440"/>
                <a:gd name="T18" fmla="*/ 282 w 1203"/>
                <a:gd name="T19" fmla="*/ 160 h 440"/>
                <a:gd name="T20" fmla="*/ 56 w 1203"/>
                <a:gd name="T21" fmla="*/ 160 h 440"/>
                <a:gd name="T22" fmla="*/ 31 w 1203"/>
                <a:gd name="T23" fmla="*/ 185 h 440"/>
                <a:gd name="T24" fmla="*/ 698 w 1203"/>
                <a:gd name="T25" fmla="*/ 185 h 440"/>
                <a:gd name="T26" fmla="*/ 698 w 1203"/>
                <a:gd name="T27" fmla="*/ 198 h 440"/>
                <a:gd name="T28" fmla="*/ 18 w 1203"/>
                <a:gd name="T29" fmla="*/ 198 h 440"/>
                <a:gd name="T30" fmla="*/ 0 w 1203"/>
                <a:gd name="T31" fmla="*/ 217 h 440"/>
                <a:gd name="T32" fmla="*/ 0 w 1203"/>
                <a:gd name="T33" fmla="*/ 232 h 440"/>
                <a:gd name="T34" fmla="*/ 40 w 1203"/>
                <a:gd name="T35" fmla="*/ 272 h 440"/>
                <a:gd name="T36" fmla="*/ 86 w 1203"/>
                <a:gd name="T37" fmla="*/ 272 h 440"/>
                <a:gd name="T38" fmla="*/ 110 w 1203"/>
                <a:gd name="T39" fmla="*/ 247 h 440"/>
                <a:gd name="T40" fmla="*/ 142 w 1203"/>
                <a:gd name="T41" fmla="*/ 278 h 440"/>
                <a:gd name="T42" fmla="*/ 173 w 1203"/>
                <a:gd name="T43" fmla="*/ 278 h 440"/>
                <a:gd name="T44" fmla="*/ 188 w 1203"/>
                <a:gd name="T45" fmla="*/ 262 h 440"/>
                <a:gd name="T46" fmla="*/ 205 w 1203"/>
                <a:gd name="T47" fmla="*/ 278 h 440"/>
                <a:gd name="T48" fmla="*/ 247 w 1203"/>
                <a:gd name="T49" fmla="*/ 278 h 440"/>
                <a:gd name="T50" fmla="*/ 275 w 1203"/>
                <a:gd name="T51" fmla="*/ 244 h 440"/>
                <a:gd name="T52" fmla="*/ 300 w 1203"/>
                <a:gd name="T53" fmla="*/ 244 h 440"/>
                <a:gd name="T54" fmla="*/ 326 w 1203"/>
                <a:gd name="T55" fmla="*/ 282 h 440"/>
                <a:gd name="T56" fmla="*/ 699 w 1203"/>
                <a:gd name="T57" fmla="*/ 282 h 440"/>
                <a:gd name="T58" fmla="*/ 699 w 1203"/>
                <a:gd name="T59" fmla="*/ 295 h 440"/>
                <a:gd name="T60" fmla="*/ 740 w 1203"/>
                <a:gd name="T61" fmla="*/ 295 h 440"/>
                <a:gd name="T62" fmla="*/ 740 w 1203"/>
                <a:gd name="T63" fmla="*/ 314 h 440"/>
                <a:gd name="T64" fmla="*/ 784 w 1203"/>
                <a:gd name="T65" fmla="*/ 314 h 440"/>
                <a:gd name="T66" fmla="*/ 784 w 1203"/>
                <a:gd name="T67" fmla="*/ 314 h 440"/>
                <a:gd name="T68" fmla="*/ 983 w 1203"/>
                <a:gd name="T69" fmla="*/ 440 h 440"/>
                <a:gd name="T70" fmla="*/ 1203 w 1203"/>
                <a:gd name="T71" fmla="*/ 220 h 440"/>
                <a:gd name="T72" fmla="*/ 983 w 1203"/>
                <a:gd name="T73" fmla="*/ 0 h 440"/>
                <a:gd name="T74" fmla="*/ 1104 w 1203"/>
                <a:gd name="T75" fmla="*/ 269 h 440"/>
                <a:gd name="T76" fmla="*/ 1055 w 1203"/>
                <a:gd name="T77" fmla="*/ 220 h 440"/>
                <a:gd name="T78" fmla="*/ 1104 w 1203"/>
                <a:gd name="T79" fmla="*/ 171 h 440"/>
                <a:gd name="T80" fmla="*/ 1154 w 1203"/>
                <a:gd name="T81" fmla="*/ 220 h 440"/>
                <a:gd name="T82" fmla="*/ 1104 w 1203"/>
                <a:gd name="T83" fmla="*/ 26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03" h="440">
                  <a:moveTo>
                    <a:pt x="983" y="0"/>
                  </a:moveTo>
                  <a:cubicBezTo>
                    <a:pt x="895" y="0"/>
                    <a:pt x="819" y="51"/>
                    <a:pt x="784" y="125"/>
                  </a:cubicBezTo>
                  <a:cubicBezTo>
                    <a:pt x="784" y="125"/>
                    <a:pt x="784" y="125"/>
                    <a:pt x="784" y="125"/>
                  </a:cubicBezTo>
                  <a:cubicBezTo>
                    <a:pt x="740" y="125"/>
                    <a:pt x="740" y="125"/>
                    <a:pt x="740" y="125"/>
                  </a:cubicBezTo>
                  <a:cubicBezTo>
                    <a:pt x="740" y="144"/>
                    <a:pt x="740" y="144"/>
                    <a:pt x="740" y="144"/>
                  </a:cubicBezTo>
                  <a:cubicBezTo>
                    <a:pt x="699" y="144"/>
                    <a:pt x="699" y="144"/>
                    <a:pt x="699" y="144"/>
                  </a:cubicBezTo>
                  <a:cubicBezTo>
                    <a:pt x="699" y="158"/>
                    <a:pt x="699" y="158"/>
                    <a:pt x="699" y="158"/>
                  </a:cubicBezTo>
                  <a:cubicBezTo>
                    <a:pt x="334" y="158"/>
                    <a:pt x="334" y="158"/>
                    <a:pt x="334" y="158"/>
                  </a:cubicBezTo>
                  <a:cubicBezTo>
                    <a:pt x="309" y="182"/>
                    <a:pt x="309" y="182"/>
                    <a:pt x="309" y="182"/>
                  </a:cubicBezTo>
                  <a:cubicBezTo>
                    <a:pt x="282" y="160"/>
                    <a:pt x="282" y="160"/>
                    <a:pt x="282" y="160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698" y="185"/>
                    <a:pt x="698" y="185"/>
                    <a:pt x="698" y="185"/>
                  </a:cubicBezTo>
                  <a:cubicBezTo>
                    <a:pt x="698" y="198"/>
                    <a:pt x="698" y="198"/>
                    <a:pt x="698" y="198"/>
                  </a:cubicBezTo>
                  <a:cubicBezTo>
                    <a:pt x="18" y="198"/>
                    <a:pt x="18" y="198"/>
                    <a:pt x="18" y="198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40" y="272"/>
                    <a:pt x="40" y="272"/>
                    <a:pt x="40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110" y="247"/>
                    <a:pt x="110" y="247"/>
                    <a:pt x="110" y="247"/>
                  </a:cubicBezTo>
                  <a:cubicBezTo>
                    <a:pt x="142" y="278"/>
                    <a:pt x="142" y="278"/>
                    <a:pt x="142" y="278"/>
                  </a:cubicBezTo>
                  <a:cubicBezTo>
                    <a:pt x="173" y="278"/>
                    <a:pt x="173" y="278"/>
                    <a:pt x="173" y="278"/>
                  </a:cubicBezTo>
                  <a:cubicBezTo>
                    <a:pt x="188" y="262"/>
                    <a:pt x="188" y="262"/>
                    <a:pt x="188" y="262"/>
                  </a:cubicBezTo>
                  <a:cubicBezTo>
                    <a:pt x="205" y="278"/>
                    <a:pt x="205" y="278"/>
                    <a:pt x="205" y="278"/>
                  </a:cubicBezTo>
                  <a:cubicBezTo>
                    <a:pt x="247" y="278"/>
                    <a:pt x="247" y="278"/>
                    <a:pt x="247" y="278"/>
                  </a:cubicBezTo>
                  <a:cubicBezTo>
                    <a:pt x="275" y="244"/>
                    <a:pt x="275" y="244"/>
                    <a:pt x="275" y="244"/>
                  </a:cubicBezTo>
                  <a:cubicBezTo>
                    <a:pt x="300" y="244"/>
                    <a:pt x="300" y="244"/>
                    <a:pt x="300" y="244"/>
                  </a:cubicBezTo>
                  <a:cubicBezTo>
                    <a:pt x="326" y="282"/>
                    <a:pt x="326" y="282"/>
                    <a:pt x="326" y="282"/>
                  </a:cubicBezTo>
                  <a:cubicBezTo>
                    <a:pt x="699" y="282"/>
                    <a:pt x="699" y="282"/>
                    <a:pt x="699" y="282"/>
                  </a:cubicBezTo>
                  <a:cubicBezTo>
                    <a:pt x="699" y="295"/>
                    <a:pt x="699" y="295"/>
                    <a:pt x="699" y="295"/>
                  </a:cubicBezTo>
                  <a:cubicBezTo>
                    <a:pt x="740" y="295"/>
                    <a:pt x="740" y="295"/>
                    <a:pt x="740" y="295"/>
                  </a:cubicBezTo>
                  <a:cubicBezTo>
                    <a:pt x="740" y="314"/>
                    <a:pt x="740" y="314"/>
                    <a:pt x="740" y="314"/>
                  </a:cubicBezTo>
                  <a:cubicBezTo>
                    <a:pt x="784" y="314"/>
                    <a:pt x="784" y="314"/>
                    <a:pt x="784" y="314"/>
                  </a:cubicBezTo>
                  <a:cubicBezTo>
                    <a:pt x="784" y="314"/>
                    <a:pt x="784" y="314"/>
                    <a:pt x="784" y="314"/>
                  </a:cubicBezTo>
                  <a:cubicBezTo>
                    <a:pt x="819" y="389"/>
                    <a:pt x="895" y="440"/>
                    <a:pt x="983" y="440"/>
                  </a:cubicBezTo>
                  <a:cubicBezTo>
                    <a:pt x="1104" y="440"/>
                    <a:pt x="1203" y="341"/>
                    <a:pt x="1203" y="220"/>
                  </a:cubicBezTo>
                  <a:cubicBezTo>
                    <a:pt x="1203" y="98"/>
                    <a:pt x="1104" y="0"/>
                    <a:pt x="983" y="0"/>
                  </a:cubicBezTo>
                  <a:close/>
                  <a:moveTo>
                    <a:pt x="1104" y="269"/>
                  </a:moveTo>
                  <a:cubicBezTo>
                    <a:pt x="1077" y="269"/>
                    <a:pt x="1055" y="247"/>
                    <a:pt x="1055" y="220"/>
                  </a:cubicBezTo>
                  <a:cubicBezTo>
                    <a:pt x="1055" y="193"/>
                    <a:pt x="1077" y="171"/>
                    <a:pt x="1104" y="171"/>
                  </a:cubicBezTo>
                  <a:cubicBezTo>
                    <a:pt x="1131" y="171"/>
                    <a:pt x="1154" y="193"/>
                    <a:pt x="1154" y="220"/>
                  </a:cubicBezTo>
                  <a:cubicBezTo>
                    <a:pt x="1154" y="247"/>
                    <a:pt x="1131" y="269"/>
                    <a:pt x="1104" y="26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4846194" y="4345232"/>
              <a:ext cx="1523020" cy="1523020"/>
            </a:xfrm>
            <a:custGeom>
              <a:avLst/>
              <a:gdLst>
                <a:gd name="T0" fmla="*/ 107 w 473"/>
                <a:gd name="T1" fmla="*/ 7 h 473"/>
                <a:gd name="T2" fmla="*/ 7 w 473"/>
                <a:gd name="T3" fmla="*/ 107 h 473"/>
                <a:gd name="T4" fmla="*/ 7 w 473"/>
                <a:gd name="T5" fmla="*/ 135 h 473"/>
                <a:gd name="T6" fmla="*/ 338 w 473"/>
                <a:gd name="T7" fmla="*/ 465 h 473"/>
                <a:gd name="T8" fmla="*/ 366 w 473"/>
                <a:gd name="T9" fmla="*/ 465 h 473"/>
                <a:gd name="T10" fmla="*/ 466 w 473"/>
                <a:gd name="T11" fmla="*/ 366 h 473"/>
                <a:gd name="T12" fmla="*/ 466 w 473"/>
                <a:gd name="T13" fmla="*/ 338 h 473"/>
                <a:gd name="T14" fmla="*/ 135 w 473"/>
                <a:gd name="T15" fmla="*/ 7 h 473"/>
                <a:gd name="T16" fmla="*/ 107 w 473"/>
                <a:gd name="T17" fmla="*/ 7 h 473"/>
                <a:gd name="T18" fmla="*/ 117 w 473"/>
                <a:gd name="T19" fmla="*/ 117 h 473"/>
                <a:gd name="T20" fmla="*/ 75 w 473"/>
                <a:gd name="T21" fmla="*/ 117 h 473"/>
                <a:gd name="T22" fmla="*/ 75 w 473"/>
                <a:gd name="T23" fmla="*/ 75 h 473"/>
                <a:gd name="T24" fmla="*/ 117 w 473"/>
                <a:gd name="T25" fmla="*/ 75 h 473"/>
                <a:gd name="T26" fmla="*/ 117 w 473"/>
                <a:gd name="T27" fmla="*/ 117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3" h="473">
                  <a:moveTo>
                    <a:pt x="107" y="7"/>
                  </a:moveTo>
                  <a:cubicBezTo>
                    <a:pt x="7" y="107"/>
                    <a:pt x="7" y="107"/>
                    <a:pt x="7" y="107"/>
                  </a:cubicBezTo>
                  <a:cubicBezTo>
                    <a:pt x="0" y="115"/>
                    <a:pt x="0" y="127"/>
                    <a:pt x="7" y="135"/>
                  </a:cubicBezTo>
                  <a:cubicBezTo>
                    <a:pt x="338" y="465"/>
                    <a:pt x="338" y="465"/>
                    <a:pt x="338" y="465"/>
                  </a:cubicBezTo>
                  <a:cubicBezTo>
                    <a:pt x="346" y="473"/>
                    <a:pt x="358" y="473"/>
                    <a:pt x="366" y="465"/>
                  </a:cubicBezTo>
                  <a:cubicBezTo>
                    <a:pt x="466" y="366"/>
                    <a:pt x="466" y="366"/>
                    <a:pt x="466" y="366"/>
                  </a:cubicBezTo>
                  <a:cubicBezTo>
                    <a:pt x="473" y="358"/>
                    <a:pt x="473" y="346"/>
                    <a:pt x="466" y="338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27" y="0"/>
                    <a:pt x="115" y="0"/>
                    <a:pt x="107" y="7"/>
                  </a:cubicBezTo>
                  <a:close/>
                  <a:moveTo>
                    <a:pt x="117" y="117"/>
                  </a:moveTo>
                  <a:cubicBezTo>
                    <a:pt x="106" y="129"/>
                    <a:pt x="87" y="129"/>
                    <a:pt x="75" y="117"/>
                  </a:cubicBezTo>
                  <a:cubicBezTo>
                    <a:pt x="64" y="106"/>
                    <a:pt x="64" y="87"/>
                    <a:pt x="75" y="75"/>
                  </a:cubicBezTo>
                  <a:cubicBezTo>
                    <a:pt x="87" y="63"/>
                    <a:pt x="106" y="63"/>
                    <a:pt x="117" y="75"/>
                  </a:cubicBezTo>
                  <a:cubicBezTo>
                    <a:pt x="129" y="87"/>
                    <a:pt x="129" y="106"/>
                    <a:pt x="117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047930" y="3642398"/>
              <a:ext cx="1159352" cy="1062632"/>
              <a:chOff x="6530975" y="3590925"/>
              <a:chExt cx="1427162" cy="1308100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20" name="Freeform 19"/>
              <p:cNvSpPr>
                <a:spLocks/>
              </p:cNvSpPr>
              <p:nvPr/>
            </p:nvSpPr>
            <p:spPr bwMode="auto">
              <a:xfrm>
                <a:off x="6816725" y="3948113"/>
                <a:ext cx="908050" cy="809625"/>
              </a:xfrm>
              <a:custGeom>
                <a:avLst/>
                <a:gdLst>
                  <a:gd name="T0" fmla="*/ 229 w 229"/>
                  <a:gd name="T1" fmla="*/ 190 h 204"/>
                  <a:gd name="T2" fmla="*/ 46 w 229"/>
                  <a:gd name="T3" fmla="*/ 30 h 204"/>
                  <a:gd name="T4" fmla="*/ 11 w 229"/>
                  <a:gd name="T5" fmla="*/ 0 h 204"/>
                  <a:gd name="T6" fmla="*/ 12 w 229"/>
                  <a:gd name="T7" fmla="*/ 0 h 204"/>
                  <a:gd name="T8" fmla="*/ 0 w 229"/>
                  <a:gd name="T9" fmla="*/ 17 h 204"/>
                  <a:gd name="T10" fmla="*/ 112 w 229"/>
                  <a:gd name="T11" fmla="*/ 114 h 204"/>
                  <a:gd name="T12" fmla="*/ 214 w 229"/>
                  <a:gd name="T13" fmla="*/ 204 h 204"/>
                  <a:gd name="T14" fmla="*/ 228 w 229"/>
                  <a:gd name="T15" fmla="*/ 190 h 204"/>
                  <a:gd name="T16" fmla="*/ 229 w 229"/>
                  <a:gd name="T17" fmla="*/ 190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9" h="204">
                    <a:moveTo>
                      <a:pt x="229" y="190"/>
                    </a:moveTo>
                    <a:cubicBezTo>
                      <a:pt x="168" y="137"/>
                      <a:pt x="107" y="84"/>
                      <a:pt x="46" y="30"/>
                    </a:cubicBezTo>
                    <a:cubicBezTo>
                      <a:pt x="35" y="20"/>
                      <a:pt x="23" y="1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8" y="6"/>
                      <a:pt x="4" y="11"/>
                      <a:pt x="0" y="17"/>
                    </a:cubicBezTo>
                    <a:cubicBezTo>
                      <a:pt x="37" y="50"/>
                      <a:pt x="75" y="82"/>
                      <a:pt x="112" y="114"/>
                    </a:cubicBezTo>
                    <a:cubicBezTo>
                      <a:pt x="146" y="144"/>
                      <a:pt x="180" y="174"/>
                      <a:pt x="214" y="204"/>
                    </a:cubicBezTo>
                    <a:cubicBezTo>
                      <a:pt x="228" y="190"/>
                      <a:pt x="228" y="190"/>
                      <a:pt x="228" y="190"/>
                    </a:cubicBezTo>
                    <a:cubicBezTo>
                      <a:pt x="229" y="190"/>
                      <a:pt x="229" y="190"/>
                      <a:pt x="229" y="1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Freeform 20"/>
              <p:cNvSpPr>
                <a:spLocks/>
              </p:cNvSpPr>
              <p:nvPr/>
            </p:nvSpPr>
            <p:spPr bwMode="auto">
              <a:xfrm>
                <a:off x="6530975" y="3590925"/>
                <a:ext cx="1427162" cy="1308100"/>
              </a:xfrm>
              <a:custGeom>
                <a:avLst/>
                <a:gdLst>
                  <a:gd name="T0" fmla="*/ 320 w 360"/>
                  <a:gd name="T1" fmla="*/ 251 h 330"/>
                  <a:gd name="T2" fmla="*/ 180 w 360"/>
                  <a:gd name="T3" fmla="*/ 126 h 330"/>
                  <a:gd name="T4" fmla="*/ 44 w 360"/>
                  <a:gd name="T5" fmla="*/ 14 h 330"/>
                  <a:gd name="T6" fmla="*/ 8 w 360"/>
                  <a:gd name="T7" fmla="*/ 11 h 330"/>
                  <a:gd name="T8" fmla="*/ 0 w 360"/>
                  <a:gd name="T9" fmla="*/ 23 h 330"/>
                  <a:gd name="T10" fmla="*/ 16 w 360"/>
                  <a:gd name="T11" fmla="*/ 26 h 330"/>
                  <a:gd name="T12" fmla="*/ 18 w 360"/>
                  <a:gd name="T13" fmla="*/ 26 h 330"/>
                  <a:gd name="T14" fmla="*/ 16 w 360"/>
                  <a:gd name="T15" fmla="*/ 23 h 330"/>
                  <a:gd name="T16" fmla="*/ 18 w 360"/>
                  <a:gd name="T17" fmla="*/ 22 h 330"/>
                  <a:gd name="T18" fmla="*/ 18 w 360"/>
                  <a:gd name="T19" fmla="*/ 22 h 330"/>
                  <a:gd name="T20" fmla="*/ 33 w 360"/>
                  <a:gd name="T21" fmla="*/ 31 h 330"/>
                  <a:gd name="T22" fmla="*/ 91 w 360"/>
                  <a:gd name="T23" fmla="*/ 76 h 330"/>
                  <a:gd name="T24" fmla="*/ 254 w 360"/>
                  <a:gd name="T25" fmla="*/ 218 h 330"/>
                  <a:gd name="T26" fmla="*/ 314 w 360"/>
                  <a:gd name="T27" fmla="*/ 272 h 330"/>
                  <a:gd name="T28" fmla="*/ 341 w 360"/>
                  <a:gd name="T29" fmla="*/ 301 h 330"/>
                  <a:gd name="T30" fmla="*/ 335 w 360"/>
                  <a:gd name="T31" fmla="*/ 310 h 330"/>
                  <a:gd name="T32" fmla="*/ 320 w 360"/>
                  <a:gd name="T33" fmla="*/ 297 h 330"/>
                  <a:gd name="T34" fmla="*/ 315 w 360"/>
                  <a:gd name="T35" fmla="*/ 319 h 330"/>
                  <a:gd name="T36" fmla="*/ 324 w 360"/>
                  <a:gd name="T37" fmla="*/ 327 h 330"/>
                  <a:gd name="T38" fmla="*/ 325 w 360"/>
                  <a:gd name="T39" fmla="*/ 328 h 330"/>
                  <a:gd name="T40" fmla="*/ 325 w 360"/>
                  <a:gd name="T41" fmla="*/ 328 h 330"/>
                  <a:gd name="T42" fmla="*/ 331 w 360"/>
                  <a:gd name="T43" fmla="*/ 328 h 330"/>
                  <a:gd name="T44" fmla="*/ 359 w 360"/>
                  <a:gd name="T45" fmla="*/ 303 h 330"/>
                  <a:gd name="T46" fmla="*/ 320 w 360"/>
                  <a:gd name="T47" fmla="*/ 251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60" h="330">
                    <a:moveTo>
                      <a:pt x="320" y="251"/>
                    </a:moveTo>
                    <a:cubicBezTo>
                      <a:pt x="274" y="209"/>
                      <a:pt x="227" y="167"/>
                      <a:pt x="180" y="126"/>
                    </a:cubicBezTo>
                    <a:cubicBezTo>
                      <a:pt x="136" y="88"/>
                      <a:pt x="92" y="48"/>
                      <a:pt x="44" y="14"/>
                    </a:cubicBezTo>
                    <a:cubicBezTo>
                      <a:pt x="31" y="5"/>
                      <a:pt x="23" y="0"/>
                      <a:pt x="8" y="11"/>
                    </a:cubicBezTo>
                    <a:cubicBezTo>
                      <a:pt x="3" y="15"/>
                      <a:pt x="1" y="19"/>
                      <a:pt x="0" y="23"/>
                    </a:cubicBezTo>
                    <a:cubicBezTo>
                      <a:pt x="5" y="25"/>
                      <a:pt x="11" y="26"/>
                      <a:pt x="16" y="26"/>
                    </a:cubicBezTo>
                    <a:cubicBezTo>
                      <a:pt x="17" y="26"/>
                      <a:pt x="17" y="26"/>
                      <a:pt x="18" y="26"/>
                    </a:cubicBezTo>
                    <a:cubicBezTo>
                      <a:pt x="17" y="23"/>
                      <a:pt x="18" y="22"/>
                      <a:pt x="16" y="23"/>
                    </a:cubicBezTo>
                    <a:cubicBezTo>
                      <a:pt x="17" y="23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23" y="23"/>
                      <a:pt x="29" y="28"/>
                      <a:pt x="33" y="31"/>
                    </a:cubicBezTo>
                    <a:cubicBezTo>
                      <a:pt x="53" y="45"/>
                      <a:pt x="72" y="61"/>
                      <a:pt x="91" y="76"/>
                    </a:cubicBezTo>
                    <a:cubicBezTo>
                      <a:pt x="146" y="122"/>
                      <a:pt x="200" y="170"/>
                      <a:pt x="254" y="218"/>
                    </a:cubicBezTo>
                    <a:cubicBezTo>
                      <a:pt x="274" y="236"/>
                      <a:pt x="294" y="254"/>
                      <a:pt x="314" y="272"/>
                    </a:cubicBezTo>
                    <a:cubicBezTo>
                      <a:pt x="324" y="281"/>
                      <a:pt x="334" y="290"/>
                      <a:pt x="341" y="301"/>
                    </a:cubicBezTo>
                    <a:cubicBezTo>
                      <a:pt x="346" y="308"/>
                      <a:pt x="342" y="310"/>
                      <a:pt x="335" y="310"/>
                    </a:cubicBezTo>
                    <a:cubicBezTo>
                      <a:pt x="327" y="303"/>
                      <a:pt x="317" y="294"/>
                      <a:pt x="320" y="297"/>
                    </a:cubicBezTo>
                    <a:cubicBezTo>
                      <a:pt x="315" y="304"/>
                      <a:pt x="314" y="311"/>
                      <a:pt x="315" y="319"/>
                    </a:cubicBezTo>
                    <a:cubicBezTo>
                      <a:pt x="312" y="316"/>
                      <a:pt x="318" y="322"/>
                      <a:pt x="324" y="327"/>
                    </a:cubicBezTo>
                    <a:cubicBezTo>
                      <a:pt x="324" y="327"/>
                      <a:pt x="325" y="327"/>
                      <a:pt x="325" y="328"/>
                    </a:cubicBezTo>
                    <a:cubicBezTo>
                      <a:pt x="325" y="328"/>
                      <a:pt x="325" y="328"/>
                      <a:pt x="325" y="328"/>
                    </a:cubicBezTo>
                    <a:cubicBezTo>
                      <a:pt x="327" y="330"/>
                      <a:pt x="329" y="329"/>
                      <a:pt x="331" y="328"/>
                    </a:cubicBezTo>
                    <a:cubicBezTo>
                      <a:pt x="345" y="327"/>
                      <a:pt x="359" y="318"/>
                      <a:pt x="359" y="303"/>
                    </a:cubicBezTo>
                    <a:cubicBezTo>
                      <a:pt x="360" y="281"/>
                      <a:pt x="335" y="264"/>
                      <a:pt x="320" y="2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5323347" y="3900319"/>
              <a:ext cx="1695827" cy="847268"/>
            </a:xfrm>
            <a:custGeom>
              <a:avLst/>
              <a:gdLst>
                <a:gd name="T0" fmla="*/ 26 w 527"/>
                <a:gd name="T1" fmla="*/ 18 h 263"/>
                <a:gd name="T2" fmla="*/ 1 w 527"/>
                <a:gd name="T3" fmla="*/ 157 h 263"/>
                <a:gd name="T4" fmla="*/ 17 w 527"/>
                <a:gd name="T5" fmla="*/ 180 h 263"/>
                <a:gd name="T6" fmla="*/ 478 w 527"/>
                <a:gd name="T7" fmla="*/ 261 h 263"/>
                <a:gd name="T8" fmla="*/ 500 w 527"/>
                <a:gd name="T9" fmla="*/ 245 h 263"/>
                <a:gd name="T10" fmla="*/ 525 w 527"/>
                <a:gd name="T11" fmla="*/ 106 h 263"/>
                <a:gd name="T12" fmla="*/ 509 w 527"/>
                <a:gd name="T13" fmla="*/ 84 h 263"/>
                <a:gd name="T14" fmla="*/ 49 w 527"/>
                <a:gd name="T15" fmla="*/ 2 h 263"/>
                <a:gd name="T16" fmla="*/ 26 w 527"/>
                <a:gd name="T17" fmla="*/ 18 h 263"/>
                <a:gd name="T18" fmla="*/ 97 w 527"/>
                <a:gd name="T19" fmla="*/ 102 h 263"/>
                <a:gd name="T20" fmla="*/ 63 w 527"/>
                <a:gd name="T21" fmla="*/ 126 h 263"/>
                <a:gd name="T22" fmla="*/ 39 w 527"/>
                <a:gd name="T23" fmla="*/ 92 h 263"/>
                <a:gd name="T24" fmla="*/ 73 w 527"/>
                <a:gd name="T25" fmla="*/ 68 h 263"/>
                <a:gd name="T26" fmla="*/ 97 w 527"/>
                <a:gd name="T27" fmla="*/ 10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7" h="263">
                  <a:moveTo>
                    <a:pt x="26" y="18"/>
                  </a:moveTo>
                  <a:cubicBezTo>
                    <a:pt x="1" y="157"/>
                    <a:pt x="1" y="157"/>
                    <a:pt x="1" y="157"/>
                  </a:cubicBezTo>
                  <a:cubicBezTo>
                    <a:pt x="0" y="168"/>
                    <a:pt x="7" y="178"/>
                    <a:pt x="17" y="18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88" y="263"/>
                    <a:pt x="498" y="256"/>
                    <a:pt x="500" y="245"/>
                  </a:cubicBezTo>
                  <a:cubicBezTo>
                    <a:pt x="525" y="106"/>
                    <a:pt x="525" y="106"/>
                    <a:pt x="525" y="106"/>
                  </a:cubicBezTo>
                  <a:cubicBezTo>
                    <a:pt x="527" y="96"/>
                    <a:pt x="520" y="86"/>
                    <a:pt x="509" y="84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38" y="0"/>
                    <a:pt x="28" y="7"/>
                    <a:pt x="26" y="18"/>
                  </a:cubicBezTo>
                  <a:close/>
                  <a:moveTo>
                    <a:pt x="97" y="102"/>
                  </a:moveTo>
                  <a:cubicBezTo>
                    <a:pt x="94" y="119"/>
                    <a:pt x="79" y="129"/>
                    <a:pt x="63" y="126"/>
                  </a:cubicBezTo>
                  <a:cubicBezTo>
                    <a:pt x="47" y="124"/>
                    <a:pt x="36" y="108"/>
                    <a:pt x="39" y="92"/>
                  </a:cubicBezTo>
                  <a:cubicBezTo>
                    <a:pt x="41" y="76"/>
                    <a:pt x="57" y="65"/>
                    <a:pt x="73" y="68"/>
                  </a:cubicBezTo>
                  <a:cubicBezTo>
                    <a:pt x="89" y="71"/>
                    <a:pt x="100" y="86"/>
                    <a:pt x="97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22"/>
            <p:cNvSpPr>
              <a:spLocks noEditPoints="1"/>
            </p:cNvSpPr>
            <p:nvPr/>
          </p:nvSpPr>
          <p:spPr bwMode="auto">
            <a:xfrm>
              <a:off x="5528394" y="3336763"/>
              <a:ext cx="1641663" cy="617719"/>
            </a:xfrm>
            <a:custGeom>
              <a:avLst/>
              <a:gdLst>
                <a:gd name="T0" fmla="*/ 4 w 510"/>
                <a:gd name="T1" fmla="*/ 19 h 192"/>
                <a:gd name="T2" fmla="*/ 0 w 510"/>
                <a:gd name="T3" fmla="*/ 160 h 192"/>
                <a:gd name="T4" fmla="*/ 19 w 510"/>
                <a:gd name="T5" fmla="*/ 180 h 192"/>
                <a:gd name="T6" fmla="*/ 487 w 510"/>
                <a:gd name="T7" fmla="*/ 192 h 192"/>
                <a:gd name="T8" fmla="*/ 507 w 510"/>
                <a:gd name="T9" fmla="*/ 173 h 192"/>
                <a:gd name="T10" fmla="*/ 510 w 510"/>
                <a:gd name="T11" fmla="*/ 32 h 192"/>
                <a:gd name="T12" fmla="*/ 491 w 510"/>
                <a:gd name="T13" fmla="*/ 12 h 192"/>
                <a:gd name="T14" fmla="*/ 24 w 510"/>
                <a:gd name="T15" fmla="*/ 0 h 192"/>
                <a:gd name="T16" fmla="*/ 4 w 510"/>
                <a:gd name="T17" fmla="*/ 19 h 192"/>
                <a:gd name="T18" fmla="*/ 87 w 510"/>
                <a:gd name="T19" fmla="*/ 92 h 192"/>
                <a:gd name="T20" fmla="*/ 56 w 510"/>
                <a:gd name="T21" fmla="*/ 121 h 192"/>
                <a:gd name="T22" fmla="*/ 27 w 510"/>
                <a:gd name="T23" fmla="*/ 90 h 192"/>
                <a:gd name="T24" fmla="*/ 58 w 510"/>
                <a:gd name="T25" fmla="*/ 61 h 192"/>
                <a:gd name="T26" fmla="*/ 87 w 510"/>
                <a:gd name="T27" fmla="*/ 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0" h="192">
                  <a:moveTo>
                    <a:pt x="4" y="1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0" y="171"/>
                    <a:pt x="8" y="180"/>
                    <a:pt x="19" y="180"/>
                  </a:cubicBezTo>
                  <a:cubicBezTo>
                    <a:pt x="487" y="192"/>
                    <a:pt x="487" y="192"/>
                    <a:pt x="487" y="192"/>
                  </a:cubicBezTo>
                  <a:cubicBezTo>
                    <a:pt x="497" y="192"/>
                    <a:pt x="506" y="184"/>
                    <a:pt x="507" y="173"/>
                  </a:cubicBezTo>
                  <a:cubicBezTo>
                    <a:pt x="510" y="32"/>
                    <a:pt x="510" y="32"/>
                    <a:pt x="510" y="32"/>
                  </a:cubicBezTo>
                  <a:cubicBezTo>
                    <a:pt x="510" y="21"/>
                    <a:pt x="502" y="12"/>
                    <a:pt x="491" y="12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3" y="0"/>
                    <a:pt x="4" y="8"/>
                    <a:pt x="4" y="19"/>
                  </a:cubicBezTo>
                  <a:close/>
                  <a:moveTo>
                    <a:pt x="87" y="92"/>
                  </a:moveTo>
                  <a:cubicBezTo>
                    <a:pt x="86" y="108"/>
                    <a:pt x="73" y="121"/>
                    <a:pt x="56" y="121"/>
                  </a:cubicBezTo>
                  <a:cubicBezTo>
                    <a:pt x="40" y="120"/>
                    <a:pt x="27" y="107"/>
                    <a:pt x="27" y="90"/>
                  </a:cubicBezTo>
                  <a:cubicBezTo>
                    <a:pt x="28" y="74"/>
                    <a:pt x="41" y="61"/>
                    <a:pt x="58" y="61"/>
                  </a:cubicBezTo>
                  <a:cubicBezTo>
                    <a:pt x="74" y="62"/>
                    <a:pt x="87" y="75"/>
                    <a:pt x="87" y="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4174311" y="3468302"/>
              <a:ext cx="1566866" cy="232128"/>
            </a:xfrm>
            <a:custGeom>
              <a:avLst/>
              <a:gdLst>
                <a:gd name="T0" fmla="*/ 478 w 487"/>
                <a:gd name="T1" fmla="*/ 31 h 72"/>
                <a:gd name="T2" fmla="*/ 411 w 487"/>
                <a:gd name="T3" fmla="*/ 15 h 72"/>
                <a:gd name="T4" fmla="*/ 217 w 487"/>
                <a:gd name="T5" fmla="*/ 6 h 72"/>
                <a:gd name="T6" fmla="*/ 35 w 487"/>
                <a:gd name="T7" fmla="*/ 4 h 72"/>
                <a:gd name="T8" fmla="*/ 4 w 487"/>
                <a:gd name="T9" fmla="*/ 25 h 72"/>
                <a:gd name="T10" fmla="*/ 34 w 487"/>
                <a:gd name="T11" fmla="*/ 52 h 72"/>
                <a:gd name="T12" fmla="*/ 273 w 487"/>
                <a:gd name="T13" fmla="*/ 65 h 72"/>
                <a:gd name="T14" fmla="*/ 422 w 487"/>
                <a:gd name="T15" fmla="*/ 71 h 72"/>
                <a:gd name="T16" fmla="*/ 423 w 487"/>
                <a:gd name="T17" fmla="*/ 51 h 72"/>
                <a:gd name="T18" fmla="*/ 164 w 487"/>
                <a:gd name="T19" fmla="*/ 40 h 72"/>
                <a:gd name="T20" fmla="*/ 76 w 487"/>
                <a:gd name="T21" fmla="*/ 37 h 72"/>
                <a:gd name="T22" fmla="*/ 74 w 487"/>
                <a:gd name="T23" fmla="*/ 56 h 72"/>
                <a:gd name="T24" fmla="*/ 38 w 487"/>
                <a:gd name="T25" fmla="*/ 44 h 72"/>
                <a:gd name="T26" fmla="*/ 26 w 487"/>
                <a:gd name="T27" fmla="*/ 41 h 72"/>
                <a:gd name="T28" fmla="*/ 26 w 487"/>
                <a:gd name="T29" fmla="*/ 32 h 72"/>
                <a:gd name="T30" fmla="*/ 25 w 487"/>
                <a:gd name="T31" fmla="*/ 31 h 72"/>
                <a:gd name="T32" fmla="*/ 19 w 487"/>
                <a:gd name="T33" fmla="*/ 29 h 72"/>
                <a:gd name="T34" fmla="*/ 20 w 487"/>
                <a:gd name="T35" fmla="*/ 27 h 72"/>
                <a:gd name="T36" fmla="*/ 20 w 487"/>
                <a:gd name="T37" fmla="*/ 27 h 72"/>
                <a:gd name="T38" fmla="*/ 26 w 487"/>
                <a:gd name="T39" fmla="*/ 25 h 72"/>
                <a:gd name="T40" fmla="*/ 26 w 487"/>
                <a:gd name="T41" fmla="*/ 25 h 72"/>
                <a:gd name="T42" fmla="*/ 27 w 487"/>
                <a:gd name="T43" fmla="*/ 25 h 72"/>
                <a:gd name="T44" fmla="*/ 29 w 487"/>
                <a:gd name="T45" fmla="*/ 25 h 72"/>
                <a:gd name="T46" fmla="*/ 30 w 487"/>
                <a:gd name="T47" fmla="*/ 25 h 72"/>
                <a:gd name="T48" fmla="*/ 32 w 487"/>
                <a:gd name="T49" fmla="*/ 25 h 72"/>
                <a:gd name="T50" fmla="*/ 32 w 487"/>
                <a:gd name="T51" fmla="*/ 25 h 72"/>
                <a:gd name="T52" fmla="*/ 35 w 487"/>
                <a:gd name="T53" fmla="*/ 24 h 72"/>
                <a:gd name="T54" fmla="*/ 38 w 487"/>
                <a:gd name="T55" fmla="*/ 24 h 72"/>
                <a:gd name="T56" fmla="*/ 62 w 487"/>
                <a:gd name="T57" fmla="*/ 23 h 72"/>
                <a:gd name="T58" fmla="*/ 114 w 487"/>
                <a:gd name="T59" fmla="*/ 23 h 72"/>
                <a:gd name="T60" fmla="*/ 337 w 487"/>
                <a:gd name="T61" fmla="*/ 31 h 72"/>
                <a:gd name="T62" fmla="*/ 421 w 487"/>
                <a:gd name="T63" fmla="*/ 36 h 72"/>
                <a:gd name="T64" fmla="*/ 462 w 487"/>
                <a:gd name="T65" fmla="*/ 41 h 72"/>
                <a:gd name="T66" fmla="*/ 463 w 487"/>
                <a:gd name="T67" fmla="*/ 52 h 72"/>
                <a:gd name="T68" fmla="*/ 448 w 487"/>
                <a:gd name="T69" fmla="*/ 52 h 72"/>
                <a:gd name="T70" fmla="*/ 458 w 487"/>
                <a:gd name="T71" fmla="*/ 72 h 72"/>
                <a:gd name="T72" fmla="*/ 466 w 487"/>
                <a:gd name="T73" fmla="*/ 72 h 72"/>
                <a:gd name="T74" fmla="*/ 467 w 487"/>
                <a:gd name="T75" fmla="*/ 72 h 72"/>
                <a:gd name="T76" fmla="*/ 468 w 487"/>
                <a:gd name="T77" fmla="*/ 72 h 72"/>
                <a:gd name="T78" fmla="*/ 472 w 487"/>
                <a:gd name="T79" fmla="*/ 69 h 72"/>
                <a:gd name="T80" fmla="*/ 478 w 487"/>
                <a:gd name="T81" fmla="*/ 3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87" h="72">
                  <a:moveTo>
                    <a:pt x="478" y="31"/>
                  </a:moveTo>
                  <a:cubicBezTo>
                    <a:pt x="464" y="13"/>
                    <a:pt x="432" y="16"/>
                    <a:pt x="411" y="15"/>
                  </a:cubicBezTo>
                  <a:cubicBezTo>
                    <a:pt x="346" y="11"/>
                    <a:pt x="282" y="8"/>
                    <a:pt x="217" y="6"/>
                  </a:cubicBezTo>
                  <a:cubicBezTo>
                    <a:pt x="156" y="4"/>
                    <a:pt x="95" y="0"/>
                    <a:pt x="35" y="4"/>
                  </a:cubicBezTo>
                  <a:cubicBezTo>
                    <a:pt x="18" y="5"/>
                    <a:pt x="9" y="7"/>
                    <a:pt x="4" y="25"/>
                  </a:cubicBezTo>
                  <a:cubicBezTo>
                    <a:pt x="0" y="43"/>
                    <a:pt x="19" y="51"/>
                    <a:pt x="34" y="52"/>
                  </a:cubicBezTo>
                  <a:cubicBezTo>
                    <a:pt x="113" y="61"/>
                    <a:pt x="193" y="62"/>
                    <a:pt x="273" y="65"/>
                  </a:cubicBezTo>
                  <a:cubicBezTo>
                    <a:pt x="323" y="67"/>
                    <a:pt x="373" y="69"/>
                    <a:pt x="422" y="71"/>
                  </a:cubicBezTo>
                  <a:cubicBezTo>
                    <a:pt x="423" y="51"/>
                    <a:pt x="423" y="51"/>
                    <a:pt x="423" y="51"/>
                  </a:cubicBezTo>
                  <a:cubicBezTo>
                    <a:pt x="337" y="48"/>
                    <a:pt x="251" y="44"/>
                    <a:pt x="164" y="40"/>
                  </a:cubicBezTo>
                  <a:cubicBezTo>
                    <a:pt x="135" y="39"/>
                    <a:pt x="105" y="38"/>
                    <a:pt x="76" y="37"/>
                  </a:cubicBezTo>
                  <a:cubicBezTo>
                    <a:pt x="75" y="43"/>
                    <a:pt x="75" y="49"/>
                    <a:pt x="74" y="56"/>
                  </a:cubicBezTo>
                  <a:cubicBezTo>
                    <a:pt x="62" y="51"/>
                    <a:pt x="50" y="47"/>
                    <a:pt x="38" y="44"/>
                  </a:cubicBezTo>
                  <a:cubicBezTo>
                    <a:pt x="33" y="42"/>
                    <a:pt x="29" y="41"/>
                    <a:pt x="26" y="41"/>
                  </a:cubicBezTo>
                  <a:cubicBezTo>
                    <a:pt x="26" y="38"/>
                    <a:pt x="26" y="35"/>
                    <a:pt x="26" y="32"/>
                  </a:cubicBezTo>
                  <a:cubicBezTo>
                    <a:pt x="26" y="32"/>
                    <a:pt x="26" y="31"/>
                    <a:pt x="25" y="31"/>
                  </a:cubicBezTo>
                  <a:cubicBezTo>
                    <a:pt x="20" y="30"/>
                    <a:pt x="20" y="26"/>
                    <a:pt x="19" y="29"/>
                  </a:cubicBezTo>
                  <a:cubicBezTo>
                    <a:pt x="19" y="28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6"/>
                    <a:pt x="24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7" y="25"/>
                  </a:cubicBezTo>
                  <a:cubicBezTo>
                    <a:pt x="27" y="25"/>
                    <a:pt x="28" y="25"/>
                    <a:pt x="29" y="25"/>
                  </a:cubicBezTo>
                  <a:cubicBezTo>
                    <a:pt x="29" y="25"/>
                    <a:pt x="29" y="25"/>
                    <a:pt x="30" y="25"/>
                  </a:cubicBezTo>
                  <a:cubicBezTo>
                    <a:pt x="30" y="25"/>
                    <a:pt x="31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8" y="24"/>
                  </a:cubicBezTo>
                  <a:cubicBezTo>
                    <a:pt x="46" y="24"/>
                    <a:pt x="54" y="23"/>
                    <a:pt x="62" y="23"/>
                  </a:cubicBezTo>
                  <a:cubicBezTo>
                    <a:pt x="80" y="23"/>
                    <a:pt x="97" y="23"/>
                    <a:pt x="114" y="23"/>
                  </a:cubicBezTo>
                  <a:cubicBezTo>
                    <a:pt x="188" y="24"/>
                    <a:pt x="262" y="27"/>
                    <a:pt x="337" y="31"/>
                  </a:cubicBezTo>
                  <a:cubicBezTo>
                    <a:pt x="365" y="32"/>
                    <a:pt x="393" y="34"/>
                    <a:pt x="421" y="36"/>
                  </a:cubicBezTo>
                  <a:cubicBezTo>
                    <a:pt x="435" y="36"/>
                    <a:pt x="449" y="37"/>
                    <a:pt x="462" y="41"/>
                  </a:cubicBezTo>
                  <a:cubicBezTo>
                    <a:pt x="470" y="44"/>
                    <a:pt x="468" y="47"/>
                    <a:pt x="463" y="52"/>
                  </a:cubicBezTo>
                  <a:cubicBezTo>
                    <a:pt x="454" y="52"/>
                    <a:pt x="444" y="51"/>
                    <a:pt x="448" y="52"/>
                  </a:cubicBezTo>
                  <a:cubicBezTo>
                    <a:pt x="449" y="60"/>
                    <a:pt x="452" y="67"/>
                    <a:pt x="458" y="72"/>
                  </a:cubicBezTo>
                  <a:cubicBezTo>
                    <a:pt x="460" y="72"/>
                    <a:pt x="463" y="72"/>
                    <a:pt x="466" y="72"/>
                  </a:cubicBezTo>
                  <a:cubicBezTo>
                    <a:pt x="466" y="72"/>
                    <a:pt x="467" y="72"/>
                    <a:pt x="467" y="72"/>
                  </a:cubicBezTo>
                  <a:cubicBezTo>
                    <a:pt x="467" y="72"/>
                    <a:pt x="467" y="72"/>
                    <a:pt x="468" y="72"/>
                  </a:cubicBezTo>
                  <a:cubicBezTo>
                    <a:pt x="470" y="72"/>
                    <a:pt x="472" y="71"/>
                    <a:pt x="472" y="69"/>
                  </a:cubicBezTo>
                  <a:cubicBezTo>
                    <a:pt x="482" y="59"/>
                    <a:pt x="487" y="43"/>
                    <a:pt x="478" y="3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5258867" y="2231574"/>
              <a:ext cx="1712592" cy="1040709"/>
            </a:xfrm>
            <a:custGeom>
              <a:avLst/>
              <a:gdLst>
                <a:gd name="T0" fmla="*/ 3 w 532"/>
                <a:gd name="T1" fmla="*/ 173 h 323"/>
                <a:gd name="T2" fmla="*/ 47 w 532"/>
                <a:gd name="T3" fmla="*/ 307 h 323"/>
                <a:gd name="T4" fmla="*/ 72 w 532"/>
                <a:gd name="T5" fmla="*/ 320 h 323"/>
                <a:gd name="T6" fmla="*/ 516 w 532"/>
                <a:gd name="T7" fmla="*/ 175 h 323"/>
                <a:gd name="T8" fmla="*/ 529 w 532"/>
                <a:gd name="T9" fmla="*/ 150 h 323"/>
                <a:gd name="T10" fmla="*/ 485 w 532"/>
                <a:gd name="T11" fmla="*/ 16 h 323"/>
                <a:gd name="T12" fmla="*/ 460 w 532"/>
                <a:gd name="T13" fmla="*/ 3 h 323"/>
                <a:gd name="T14" fmla="*/ 16 w 532"/>
                <a:gd name="T15" fmla="*/ 149 h 323"/>
                <a:gd name="T16" fmla="*/ 3 w 532"/>
                <a:gd name="T17" fmla="*/ 173 h 323"/>
                <a:gd name="T18" fmla="*/ 106 w 532"/>
                <a:gd name="T19" fmla="*/ 214 h 323"/>
                <a:gd name="T20" fmla="*/ 87 w 532"/>
                <a:gd name="T21" fmla="*/ 252 h 323"/>
                <a:gd name="T22" fmla="*/ 49 w 532"/>
                <a:gd name="T23" fmla="*/ 233 h 323"/>
                <a:gd name="T24" fmla="*/ 68 w 532"/>
                <a:gd name="T25" fmla="*/ 195 h 323"/>
                <a:gd name="T26" fmla="*/ 106 w 532"/>
                <a:gd name="T27" fmla="*/ 214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2" h="323">
                  <a:moveTo>
                    <a:pt x="3" y="173"/>
                  </a:moveTo>
                  <a:cubicBezTo>
                    <a:pt x="47" y="307"/>
                    <a:pt x="47" y="307"/>
                    <a:pt x="47" y="307"/>
                  </a:cubicBezTo>
                  <a:cubicBezTo>
                    <a:pt x="50" y="318"/>
                    <a:pt x="61" y="323"/>
                    <a:pt x="72" y="320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26" y="171"/>
                    <a:pt x="532" y="160"/>
                    <a:pt x="529" y="150"/>
                  </a:cubicBezTo>
                  <a:cubicBezTo>
                    <a:pt x="485" y="16"/>
                    <a:pt x="485" y="16"/>
                    <a:pt x="485" y="16"/>
                  </a:cubicBezTo>
                  <a:cubicBezTo>
                    <a:pt x="481" y="6"/>
                    <a:pt x="470" y="0"/>
                    <a:pt x="460" y="3"/>
                  </a:cubicBezTo>
                  <a:cubicBezTo>
                    <a:pt x="16" y="149"/>
                    <a:pt x="16" y="149"/>
                    <a:pt x="16" y="149"/>
                  </a:cubicBezTo>
                  <a:cubicBezTo>
                    <a:pt x="5" y="152"/>
                    <a:pt x="0" y="163"/>
                    <a:pt x="3" y="173"/>
                  </a:cubicBezTo>
                  <a:close/>
                  <a:moveTo>
                    <a:pt x="106" y="214"/>
                  </a:moveTo>
                  <a:cubicBezTo>
                    <a:pt x="111" y="230"/>
                    <a:pt x="102" y="246"/>
                    <a:pt x="87" y="252"/>
                  </a:cubicBezTo>
                  <a:cubicBezTo>
                    <a:pt x="71" y="257"/>
                    <a:pt x="54" y="248"/>
                    <a:pt x="49" y="233"/>
                  </a:cubicBezTo>
                  <a:cubicBezTo>
                    <a:pt x="44" y="217"/>
                    <a:pt x="53" y="200"/>
                    <a:pt x="68" y="195"/>
                  </a:cubicBezTo>
                  <a:cubicBezTo>
                    <a:pt x="84" y="190"/>
                    <a:pt x="101" y="198"/>
                    <a:pt x="106" y="2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4163994" y="3586946"/>
              <a:ext cx="1400508" cy="700254"/>
              <a:chOff x="6673850" y="3522663"/>
              <a:chExt cx="1724025" cy="862012"/>
            </a:xfrm>
            <a:solidFill>
              <a:schemeClr val="accent2">
                <a:lumMod val="75000"/>
              </a:schemeClr>
            </a:solidFill>
          </p:grpSpPr>
          <p:sp>
            <p:nvSpPr>
              <p:cNvPr id="26" name="Freeform 25"/>
              <p:cNvSpPr>
                <a:spLocks/>
              </p:cNvSpPr>
              <p:nvPr/>
            </p:nvSpPr>
            <p:spPr bwMode="auto">
              <a:xfrm>
                <a:off x="6931025" y="3733800"/>
                <a:ext cx="1236662" cy="587375"/>
              </a:xfrm>
              <a:custGeom>
                <a:avLst/>
                <a:gdLst>
                  <a:gd name="T0" fmla="*/ 79 w 312"/>
                  <a:gd name="T1" fmla="*/ 31 h 148"/>
                  <a:gd name="T2" fmla="*/ 6 w 312"/>
                  <a:gd name="T3" fmla="*/ 0 h 148"/>
                  <a:gd name="T4" fmla="*/ 0 w 312"/>
                  <a:gd name="T5" fmla="*/ 18 h 148"/>
                  <a:gd name="T6" fmla="*/ 168 w 312"/>
                  <a:gd name="T7" fmla="*/ 90 h 148"/>
                  <a:gd name="T8" fmla="*/ 306 w 312"/>
                  <a:gd name="T9" fmla="*/ 148 h 148"/>
                  <a:gd name="T10" fmla="*/ 309 w 312"/>
                  <a:gd name="T11" fmla="*/ 129 h 148"/>
                  <a:gd name="T12" fmla="*/ 79 w 312"/>
                  <a:gd name="T13" fmla="*/ 31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2" h="148">
                    <a:moveTo>
                      <a:pt x="79" y="31"/>
                    </a:moveTo>
                    <a:cubicBezTo>
                      <a:pt x="55" y="20"/>
                      <a:pt x="30" y="10"/>
                      <a:pt x="6" y="0"/>
                    </a:cubicBezTo>
                    <a:cubicBezTo>
                      <a:pt x="4" y="6"/>
                      <a:pt x="2" y="12"/>
                      <a:pt x="0" y="18"/>
                    </a:cubicBezTo>
                    <a:cubicBezTo>
                      <a:pt x="55" y="44"/>
                      <a:pt x="112" y="67"/>
                      <a:pt x="168" y="90"/>
                    </a:cubicBezTo>
                    <a:cubicBezTo>
                      <a:pt x="214" y="110"/>
                      <a:pt x="260" y="129"/>
                      <a:pt x="306" y="148"/>
                    </a:cubicBezTo>
                    <a:cubicBezTo>
                      <a:pt x="309" y="129"/>
                      <a:pt x="309" y="129"/>
                      <a:pt x="309" y="129"/>
                    </a:cubicBezTo>
                    <a:cubicBezTo>
                      <a:pt x="312" y="130"/>
                      <a:pt x="158" y="65"/>
                      <a:pt x="79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7" name="Freeform 26"/>
              <p:cNvSpPr>
                <a:spLocks/>
              </p:cNvSpPr>
              <p:nvPr/>
            </p:nvSpPr>
            <p:spPr bwMode="auto">
              <a:xfrm>
                <a:off x="6673850" y="3522663"/>
                <a:ext cx="1724025" cy="862012"/>
              </a:xfrm>
              <a:custGeom>
                <a:avLst/>
                <a:gdLst>
                  <a:gd name="T0" fmla="*/ 431 w 435"/>
                  <a:gd name="T1" fmla="*/ 182 h 217"/>
                  <a:gd name="T2" fmla="*/ 377 w 435"/>
                  <a:gd name="T3" fmla="*/ 145 h 217"/>
                  <a:gd name="T4" fmla="*/ 205 w 435"/>
                  <a:gd name="T5" fmla="*/ 70 h 217"/>
                  <a:gd name="T6" fmla="*/ 41 w 435"/>
                  <a:gd name="T7" fmla="*/ 7 h 217"/>
                  <a:gd name="T8" fmla="*/ 5 w 435"/>
                  <a:gd name="T9" fmla="*/ 15 h 217"/>
                  <a:gd name="T10" fmla="*/ 5 w 435"/>
                  <a:gd name="T11" fmla="*/ 36 h 217"/>
                  <a:gd name="T12" fmla="*/ 19 w 435"/>
                  <a:gd name="T13" fmla="*/ 25 h 217"/>
                  <a:gd name="T14" fmla="*/ 17 w 435"/>
                  <a:gd name="T15" fmla="*/ 24 h 217"/>
                  <a:gd name="T16" fmla="*/ 19 w 435"/>
                  <a:gd name="T17" fmla="*/ 22 h 217"/>
                  <a:gd name="T18" fmla="*/ 19 w 435"/>
                  <a:gd name="T19" fmla="*/ 22 h 217"/>
                  <a:gd name="T20" fmla="*/ 21 w 435"/>
                  <a:gd name="T21" fmla="*/ 22 h 217"/>
                  <a:gd name="T22" fmla="*/ 21 w 435"/>
                  <a:gd name="T23" fmla="*/ 22 h 217"/>
                  <a:gd name="T24" fmla="*/ 21 w 435"/>
                  <a:gd name="T25" fmla="*/ 22 h 217"/>
                  <a:gd name="T26" fmla="*/ 24 w 435"/>
                  <a:gd name="T27" fmla="*/ 22 h 217"/>
                  <a:gd name="T28" fmla="*/ 25 w 435"/>
                  <a:gd name="T29" fmla="*/ 23 h 217"/>
                  <a:gd name="T30" fmla="*/ 28 w 435"/>
                  <a:gd name="T31" fmla="*/ 24 h 217"/>
                  <a:gd name="T32" fmla="*/ 29 w 435"/>
                  <a:gd name="T33" fmla="*/ 24 h 217"/>
                  <a:gd name="T34" fmla="*/ 32 w 435"/>
                  <a:gd name="T35" fmla="*/ 25 h 217"/>
                  <a:gd name="T36" fmla="*/ 36 w 435"/>
                  <a:gd name="T37" fmla="*/ 26 h 217"/>
                  <a:gd name="T38" fmla="*/ 51 w 435"/>
                  <a:gd name="T39" fmla="*/ 31 h 217"/>
                  <a:gd name="T40" fmla="*/ 54 w 435"/>
                  <a:gd name="T41" fmla="*/ 32 h 217"/>
                  <a:gd name="T42" fmla="*/ 67 w 435"/>
                  <a:gd name="T43" fmla="*/ 37 h 217"/>
                  <a:gd name="T44" fmla="*/ 74 w 435"/>
                  <a:gd name="T45" fmla="*/ 39 h 217"/>
                  <a:gd name="T46" fmla="*/ 74 w 435"/>
                  <a:gd name="T47" fmla="*/ 39 h 217"/>
                  <a:gd name="T48" fmla="*/ 105 w 435"/>
                  <a:gd name="T49" fmla="*/ 51 h 217"/>
                  <a:gd name="T50" fmla="*/ 303 w 435"/>
                  <a:gd name="T51" fmla="*/ 134 h 217"/>
                  <a:gd name="T52" fmla="*/ 378 w 435"/>
                  <a:gd name="T53" fmla="*/ 167 h 217"/>
                  <a:gd name="T54" fmla="*/ 413 w 435"/>
                  <a:gd name="T55" fmla="*/ 186 h 217"/>
                  <a:gd name="T56" fmla="*/ 410 w 435"/>
                  <a:gd name="T57" fmla="*/ 196 h 217"/>
                  <a:gd name="T58" fmla="*/ 398 w 435"/>
                  <a:gd name="T59" fmla="*/ 192 h 217"/>
                  <a:gd name="T60" fmla="*/ 408 w 435"/>
                  <a:gd name="T61" fmla="*/ 217 h 217"/>
                  <a:gd name="T62" fmla="*/ 412 w 435"/>
                  <a:gd name="T63" fmla="*/ 215 h 217"/>
                  <a:gd name="T64" fmla="*/ 431 w 435"/>
                  <a:gd name="T65" fmla="*/ 182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35" h="217">
                    <a:moveTo>
                      <a:pt x="431" y="182"/>
                    </a:moveTo>
                    <a:cubicBezTo>
                      <a:pt x="425" y="161"/>
                      <a:pt x="395" y="153"/>
                      <a:pt x="377" y="145"/>
                    </a:cubicBezTo>
                    <a:cubicBezTo>
                      <a:pt x="320" y="119"/>
                      <a:pt x="262" y="94"/>
                      <a:pt x="205" y="70"/>
                    </a:cubicBezTo>
                    <a:cubicBezTo>
                      <a:pt x="151" y="48"/>
                      <a:pt x="97" y="23"/>
                      <a:pt x="41" y="7"/>
                    </a:cubicBezTo>
                    <a:cubicBezTo>
                      <a:pt x="25" y="2"/>
                      <a:pt x="16" y="0"/>
                      <a:pt x="5" y="15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10" y="33"/>
                      <a:pt x="15" y="29"/>
                      <a:pt x="19" y="25"/>
                    </a:cubicBezTo>
                    <a:cubicBezTo>
                      <a:pt x="18" y="23"/>
                      <a:pt x="18" y="23"/>
                      <a:pt x="17" y="24"/>
                    </a:cubicBezTo>
                    <a:cubicBezTo>
                      <a:pt x="18" y="23"/>
                      <a:pt x="18" y="22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20" y="22"/>
                      <a:pt x="21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2" y="22"/>
                      <a:pt x="23" y="22"/>
                      <a:pt x="24" y="22"/>
                    </a:cubicBezTo>
                    <a:cubicBezTo>
                      <a:pt x="24" y="23"/>
                      <a:pt x="24" y="23"/>
                      <a:pt x="25" y="23"/>
                    </a:cubicBezTo>
                    <a:cubicBezTo>
                      <a:pt x="26" y="23"/>
                      <a:pt x="27" y="23"/>
                      <a:pt x="28" y="24"/>
                    </a:cubicBezTo>
                    <a:cubicBezTo>
                      <a:pt x="28" y="24"/>
                      <a:pt x="28" y="24"/>
                      <a:pt x="29" y="24"/>
                    </a:cubicBezTo>
                    <a:cubicBezTo>
                      <a:pt x="30" y="24"/>
                      <a:pt x="31" y="24"/>
                      <a:pt x="32" y="25"/>
                    </a:cubicBezTo>
                    <a:cubicBezTo>
                      <a:pt x="33" y="25"/>
                      <a:pt x="34" y="26"/>
                      <a:pt x="36" y="26"/>
                    </a:cubicBezTo>
                    <a:cubicBezTo>
                      <a:pt x="41" y="27"/>
                      <a:pt x="46" y="29"/>
                      <a:pt x="51" y="31"/>
                    </a:cubicBezTo>
                    <a:cubicBezTo>
                      <a:pt x="52" y="31"/>
                      <a:pt x="53" y="32"/>
                      <a:pt x="54" y="32"/>
                    </a:cubicBezTo>
                    <a:cubicBezTo>
                      <a:pt x="59" y="33"/>
                      <a:pt x="63" y="35"/>
                      <a:pt x="67" y="37"/>
                    </a:cubicBezTo>
                    <a:cubicBezTo>
                      <a:pt x="70" y="37"/>
                      <a:pt x="72" y="38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84" y="43"/>
                      <a:pt x="95" y="47"/>
                      <a:pt x="105" y="51"/>
                    </a:cubicBezTo>
                    <a:cubicBezTo>
                      <a:pt x="172" y="77"/>
                      <a:pt x="238" y="105"/>
                      <a:pt x="303" y="134"/>
                    </a:cubicBezTo>
                    <a:cubicBezTo>
                      <a:pt x="328" y="145"/>
                      <a:pt x="353" y="156"/>
                      <a:pt x="378" y="167"/>
                    </a:cubicBezTo>
                    <a:cubicBezTo>
                      <a:pt x="390" y="172"/>
                      <a:pt x="402" y="177"/>
                      <a:pt x="413" y="186"/>
                    </a:cubicBezTo>
                    <a:cubicBezTo>
                      <a:pt x="419" y="191"/>
                      <a:pt x="416" y="194"/>
                      <a:pt x="410" y="196"/>
                    </a:cubicBezTo>
                    <a:cubicBezTo>
                      <a:pt x="407" y="195"/>
                      <a:pt x="402" y="193"/>
                      <a:pt x="398" y="192"/>
                    </a:cubicBezTo>
                    <a:cubicBezTo>
                      <a:pt x="397" y="201"/>
                      <a:pt x="401" y="211"/>
                      <a:pt x="408" y="217"/>
                    </a:cubicBezTo>
                    <a:cubicBezTo>
                      <a:pt x="410" y="216"/>
                      <a:pt x="411" y="216"/>
                      <a:pt x="412" y="215"/>
                    </a:cubicBezTo>
                    <a:cubicBezTo>
                      <a:pt x="424" y="209"/>
                      <a:pt x="435" y="196"/>
                      <a:pt x="431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4122727" y="2846714"/>
              <a:ext cx="1399218" cy="656407"/>
              <a:chOff x="6623050" y="2611438"/>
              <a:chExt cx="1722437" cy="808037"/>
            </a:xfrm>
            <a:solidFill>
              <a:schemeClr val="accent4">
                <a:lumMod val="75000"/>
              </a:schemeClr>
            </a:solidFill>
          </p:grpSpPr>
          <p:sp>
            <p:nvSpPr>
              <p:cNvPr id="29" name="Freeform 28"/>
              <p:cNvSpPr>
                <a:spLocks/>
              </p:cNvSpPr>
              <p:nvPr/>
            </p:nvSpPr>
            <p:spPr bwMode="auto">
              <a:xfrm>
                <a:off x="6951663" y="2801938"/>
                <a:ext cx="1196975" cy="534987"/>
              </a:xfrm>
              <a:custGeom>
                <a:avLst/>
                <a:gdLst>
                  <a:gd name="T0" fmla="*/ 301 w 302"/>
                  <a:gd name="T1" fmla="*/ 20 h 135"/>
                  <a:gd name="T2" fmla="*/ 295 w 302"/>
                  <a:gd name="T3" fmla="*/ 2 h 135"/>
                  <a:gd name="T4" fmla="*/ 66 w 302"/>
                  <a:gd name="T5" fmla="*/ 90 h 135"/>
                  <a:gd name="T6" fmla="*/ 0 w 302"/>
                  <a:gd name="T7" fmla="*/ 116 h 135"/>
                  <a:gd name="T8" fmla="*/ 5 w 302"/>
                  <a:gd name="T9" fmla="*/ 135 h 135"/>
                  <a:gd name="T10" fmla="*/ 171 w 302"/>
                  <a:gd name="T11" fmla="*/ 71 h 135"/>
                  <a:gd name="T12" fmla="*/ 301 w 302"/>
                  <a:gd name="T13" fmla="*/ 2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2" h="135">
                    <a:moveTo>
                      <a:pt x="301" y="20"/>
                    </a:moveTo>
                    <a:cubicBezTo>
                      <a:pt x="295" y="2"/>
                      <a:pt x="295" y="2"/>
                      <a:pt x="295" y="2"/>
                    </a:cubicBezTo>
                    <a:cubicBezTo>
                      <a:pt x="298" y="0"/>
                      <a:pt x="146" y="60"/>
                      <a:pt x="66" y="90"/>
                    </a:cubicBezTo>
                    <a:cubicBezTo>
                      <a:pt x="45" y="99"/>
                      <a:pt x="23" y="108"/>
                      <a:pt x="0" y="116"/>
                    </a:cubicBezTo>
                    <a:cubicBezTo>
                      <a:pt x="2" y="122"/>
                      <a:pt x="4" y="129"/>
                      <a:pt x="5" y="135"/>
                    </a:cubicBezTo>
                    <a:cubicBezTo>
                      <a:pt x="61" y="115"/>
                      <a:pt x="116" y="92"/>
                      <a:pt x="171" y="71"/>
                    </a:cubicBezTo>
                    <a:cubicBezTo>
                      <a:pt x="216" y="54"/>
                      <a:pt x="302" y="19"/>
                      <a:pt x="30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29"/>
              <p:cNvSpPr>
                <a:spLocks/>
              </p:cNvSpPr>
              <p:nvPr/>
            </p:nvSpPr>
            <p:spPr bwMode="auto">
              <a:xfrm>
                <a:off x="6623050" y="2611438"/>
                <a:ext cx="1722437" cy="808037"/>
              </a:xfrm>
              <a:custGeom>
                <a:avLst/>
                <a:gdLst>
                  <a:gd name="T0" fmla="*/ 421 w 435"/>
                  <a:gd name="T1" fmla="*/ 11 h 204"/>
                  <a:gd name="T2" fmla="*/ 357 w 435"/>
                  <a:gd name="T3" fmla="*/ 22 h 204"/>
                  <a:gd name="T4" fmla="*/ 183 w 435"/>
                  <a:gd name="T5" fmla="*/ 88 h 204"/>
                  <a:gd name="T6" fmla="*/ 22 w 435"/>
                  <a:gd name="T7" fmla="*/ 156 h 204"/>
                  <a:gd name="T8" fmla="*/ 3 w 435"/>
                  <a:gd name="T9" fmla="*/ 186 h 204"/>
                  <a:gd name="T10" fmla="*/ 39 w 435"/>
                  <a:gd name="T11" fmla="*/ 199 h 204"/>
                  <a:gd name="T12" fmla="*/ 44 w 435"/>
                  <a:gd name="T13" fmla="*/ 198 h 204"/>
                  <a:gd name="T14" fmla="*/ 36 w 435"/>
                  <a:gd name="T15" fmla="*/ 199 h 204"/>
                  <a:gd name="T16" fmla="*/ 22 w 435"/>
                  <a:gd name="T17" fmla="*/ 184 h 204"/>
                  <a:gd name="T18" fmla="*/ 22 w 435"/>
                  <a:gd name="T19" fmla="*/ 184 h 204"/>
                  <a:gd name="T20" fmla="*/ 17 w 435"/>
                  <a:gd name="T21" fmla="*/ 184 h 204"/>
                  <a:gd name="T22" fmla="*/ 17 w 435"/>
                  <a:gd name="T23" fmla="*/ 182 h 204"/>
                  <a:gd name="T24" fmla="*/ 17 w 435"/>
                  <a:gd name="T25" fmla="*/ 182 h 204"/>
                  <a:gd name="T26" fmla="*/ 18 w 435"/>
                  <a:gd name="T27" fmla="*/ 181 h 204"/>
                  <a:gd name="T28" fmla="*/ 18 w 435"/>
                  <a:gd name="T29" fmla="*/ 181 h 204"/>
                  <a:gd name="T30" fmla="*/ 18 w 435"/>
                  <a:gd name="T31" fmla="*/ 181 h 204"/>
                  <a:gd name="T32" fmla="*/ 32 w 435"/>
                  <a:gd name="T33" fmla="*/ 173 h 204"/>
                  <a:gd name="T34" fmla="*/ 47 w 435"/>
                  <a:gd name="T35" fmla="*/ 165 h 204"/>
                  <a:gd name="T36" fmla="*/ 51 w 435"/>
                  <a:gd name="T37" fmla="*/ 163 h 204"/>
                  <a:gd name="T38" fmla="*/ 62 w 435"/>
                  <a:gd name="T39" fmla="*/ 158 h 204"/>
                  <a:gd name="T40" fmla="*/ 67 w 435"/>
                  <a:gd name="T41" fmla="*/ 156 h 204"/>
                  <a:gd name="T42" fmla="*/ 79 w 435"/>
                  <a:gd name="T43" fmla="*/ 151 h 204"/>
                  <a:gd name="T44" fmla="*/ 98 w 435"/>
                  <a:gd name="T45" fmla="*/ 143 h 204"/>
                  <a:gd name="T46" fmla="*/ 297 w 435"/>
                  <a:gd name="T47" fmla="*/ 64 h 204"/>
                  <a:gd name="T48" fmla="*/ 373 w 435"/>
                  <a:gd name="T49" fmla="*/ 36 h 204"/>
                  <a:gd name="T50" fmla="*/ 411 w 435"/>
                  <a:gd name="T51" fmla="*/ 25 h 204"/>
                  <a:gd name="T52" fmla="*/ 416 w 435"/>
                  <a:gd name="T53" fmla="*/ 35 h 204"/>
                  <a:gd name="T54" fmla="*/ 402 w 435"/>
                  <a:gd name="T55" fmla="*/ 40 h 204"/>
                  <a:gd name="T56" fmla="*/ 402 w 435"/>
                  <a:gd name="T57" fmla="*/ 42 h 204"/>
                  <a:gd name="T58" fmla="*/ 413 w 435"/>
                  <a:gd name="T59" fmla="*/ 57 h 204"/>
                  <a:gd name="T60" fmla="*/ 426 w 435"/>
                  <a:gd name="T61" fmla="*/ 51 h 204"/>
                  <a:gd name="T62" fmla="*/ 427 w 435"/>
                  <a:gd name="T63" fmla="*/ 51 h 204"/>
                  <a:gd name="T64" fmla="*/ 428 w 435"/>
                  <a:gd name="T65" fmla="*/ 51 h 204"/>
                  <a:gd name="T66" fmla="*/ 431 w 435"/>
                  <a:gd name="T67" fmla="*/ 46 h 204"/>
                  <a:gd name="T68" fmla="*/ 421 w 435"/>
                  <a:gd name="T69" fmla="*/ 1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5" h="204">
                    <a:moveTo>
                      <a:pt x="421" y="11"/>
                    </a:moveTo>
                    <a:cubicBezTo>
                      <a:pt x="402" y="0"/>
                      <a:pt x="375" y="15"/>
                      <a:pt x="357" y="22"/>
                    </a:cubicBezTo>
                    <a:cubicBezTo>
                      <a:pt x="298" y="43"/>
                      <a:pt x="240" y="65"/>
                      <a:pt x="183" y="88"/>
                    </a:cubicBezTo>
                    <a:cubicBezTo>
                      <a:pt x="129" y="109"/>
                      <a:pt x="74" y="129"/>
                      <a:pt x="22" y="156"/>
                    </a:cubicBezTo>
                    <a:cubicBezTo>
                      <a:pt x="8" y="163"/>
                      <a:pt x="0" y="168"/>
                      <a:pt x="3" y="186"/>
                    </a:cubicBezTo>
                    <a:cubicBezTo>
                      <a:pt x="6" y="204"/>
                      <a:pt x="26" y="203"/>
                      <a:pt x="39" y="199"/>
                    </a:cubicBezTo>
                    <a:cubicBezTo>
                      <a:pt x="41" y="199"/>
                      <a:pt x="42" y="198"/>
                      <a:pt x="44" y="198"/>
                    </a:cubicBezTo>
                    <a:cubicBezTo>
                      <a:pt x="41" y="198"/>
                      <a:pt x="38" y="199"/>
                      <a:pt x="36" y="199"/>
                    </a:cubicBezTo>
                    <a:cubicBezTo>
                      <a:pt x="32" y="193"/>
                      <a:pt x="28" y="188"/>
                      <a:pt x="22" y="184"/>
                    </a:cubicBezTo>
                    <a:cubicBezTo>
                      <a:pt x="22" y="184"/>
                      <a:pt x="22" y="184"/>
                      <a:pt x="22" y="184"/>
                    </a:cubicBezTo>
                    <a:cubicBezTo>
                      <a:pt x="18" y="184"/>
                      <a:pt x="17" y="182"/>
                      <a:pt x="17" y="184"/>
                    </a:cubicBezTo>
                    <a:cubicBezTo>
                      <a:pt x="17" y="183"/>
                      <a:pt x="17" y="182"/>
                      <a:pt x="17" y="182"/>
                    </a:cubicBezTo>
                    <a:cubicBezTo>
                      <a:pt x="17" y="182"/>
                      <a:pt x="17" y="182"/>
                      <a:pt x="17" y="182"/>
                    </a:cubicBezTo>
                    <a:cubicBezTo>
                      <a:pt x="18" y="181"/>
                      <a:pt x="18" y="181"/>
                      <a:pt x="18" y="181"/>
                    </a:cubicBezTo>
                    <a:cubicBezTo>
                      <a:pt x="18" y="181"/>
                      <a:pt x="18" y="181"/>
                      <a:pt x="18" y="181"/>
                    </a:cubicBezTo>
                    <a:cubicBezTo>
                      <a:pt x="18" y="181"/>
                      <a:pt x="18" y="181"/>
                      <a:pt x="18" y="181"/>
                    </a:cubicBezTo>
                    <a:cubicBezTo>
                      <a:pt x="21" y="178"/>
                      <a:pt x="28" y="175"/>
                      <a:pt x="32" y="173"/>
                    </a:cubicBezTo>
                    <a:cubicBezTo>
                      <a:pt x="37" y="170"/>
                      <a:pt x="42" y="168"/>
                      <a:pt x="47" y="165"/>
                    </a:cubicBezTo>
                    <a:cubicBezTo>
                      <a:pt x="48" y="165"/>
                      <a:pt x="50" y="164"/>
                      <a:pt x="51" y="163"/>
                    </a:cubicBezTo>
                    <a:cubicBezTo>
                      <a:pt x="55" y="162"/>
                      <a:pt x="58" y="160"/>
                      <a:pt x="62" y="158"/>
                    </a:cubicBezTo>
                    <a:cubicBezTo>
                      <a:pt x="63" y="158"/>
                      <a:pt x="65" y="157"/>
                      <a:pt x="67" y="156"/>
                    </a:cubicBezTo>
                    <a:cubicBezTo>
                      <a:pt x="71" y="154"/>
                      <a:pt x="75" y="152"/>
                      <a:pt x="79" y="151"/>
                    </a:cubicBezTo>
                    <a:cubicBezTo>
                      <a:pt x="86" y="148"/>
                      <a:pt x="92" y="145"/>
                      <a:pt x="98" y="143"/>
                    </a:cubicBezTo>
                    <a:cubicBezTo>
                      <a:pt x="164" y="115"/>
                      <a:pt x="231" y="89"/>
                      <a:pt x="297" y="64"/>
                    </a:cubicBezTo>
                    <a:cubicBezTo>
                      <a:pt x="323" y="55"/>
                      <a:pt x="348" y="45"/>
                      <a:pt x="373" y="36"/>
                    </a:cubicBezTo>
                    <a:cubicBezTo>
                      <a:pt x="385" y="31"/>
                      <a:pt x="398" y="27"/>
                      <a:pt x="411" y="25"/>
                    </a:cubicBezTo>
                    <a:cubicBezTo>
                      <a:pt x="419" y="25"/>
                      <a:pt x="419" y="29"/>
                      <a:pt x="416" y="35"/>
                    </a:cubicBezTo>
                    <a:cubicBezTo>
                      <a:pt x="412" y="37"/>
                      <a:pt x="407" y="38"/>
                      <a:pt x="402" y="40"/>
                    </a:cubicBezTo>
                    <a:cubicBezTo>
                      <a:pt x="402" y="41"/>
                      <a:pt x="402" y="41"/>
                      <a:pt x="402" y="42"/>
                    </a:cubicBezTo>
                    <a:cubicBezTo>
                      <a:pt x="404" y="48"/>
                      <a:pt x="408" y="53"/>
                      <a:pt x="413" y="57"/>
                    </a:cubicBezTo>
                    <a:cubicBezTo>
                      <a:pt x="409" y="58"/>
                      <a:pt x="418" y="55"/>
                      <a:pt x="426" y="51"/>
                    </a:cubicBezTo>
                    <a:cubicBezTo>
                      <a:pt x="427" y="51"/>
                      <a:pt x="427" y="51"/>
                      <a:pt x="427" y="51"/>
                    </a:cubicBezTo>
                    <a:cubicBezTo>
                      <a:pt x="427" y="51"/>
                      <a:pt x="427" y="51"/>
                      <a:pt x="428" y="51"/>
                    </a:cubicBezTo>
                    <a:cubicBezTo>
                      <a:pt x="430" y="50"/>
                      <a:pt x="431" y="48"/>
                      <a:pt x="431" y="46"/>
                    </a:cubicBezTo>
                    <a:cubicBezTo>
                      <a:pt x="435" y="34"/>
                      <a:pt x="434" y="18"/>
                      <a:pt x="421" y="1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35" name="TextBox 34"/>
          <p:cNvSpPr txBox="1"/>
          <p:nvPr/>
        </p:nvSpPr>
        <p:spPr>
          <a:xfrm rot="20468041">
            <a:off x="5767970" y="255165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bg1"/>
                </a:solidFill>
                <a:latin typeface="+mj-lt"/>
              </a:rPr>
              <a:t>House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FC1CA9F-D5D7-46A5-9C9A-4526E503E6BA}"/>
              </a:ext>
            </a:extLst>
          </p:cNvPr>
          <p:cNvGrpSpPr/>
          <p:nvPr/>
        </p:nvGrpSpPr>
        <p:grpSpPr>
          <a:xfrm>
            <a:off x="5537428" y="3449331"/>
            <a:ext cx="1390501" cy="2037925"/>
            <a:chOff x="5537428" y="3449331"/>
            <a:chExt cx="1390501" cy="2037925"/>
          </a:xfrm>
        </p:grpSpPr>
        <p:sp>
          <p:nvSpPr>
            <p:cNvPr id="36" name="TextBox 35"/>
            <p:cNvSpPr txBox="1"/>
            <p:nvPr/>
          </p:nvSpPr>
          <p:spPr>
            <a:xfrm>
              <a:off x="6056461" y="3449331"/>
              <a:ext cx="6527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600" b="1" dirty="0">
                  <a:solidFill>
                    <a:schemeClr val="bg1"/>
                  </a:solidFill>
                  <a:latin typeface="+mj-lt"/>
                </a:rPr>
                <a:t>Rent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 rot="646728">
              <a:off x="5694899" y="4192267"/>
              <a:ext cx="12330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600" b="1" dirty="0">
                  <a:solidFill>
                    <a:schemeClr val="bg1"/>
                  </a:solidFill>
                  <a:latin typeface="+mj-lt"/>
                </a:rPr>
                <a:t>Penthouse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 rot="2810042">
              <a:off x="5405981" y="5017256"/>
              <a:ext cx="6014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600" b="1" dirty="0">
                  <a:solidFill>
                    <a:schemeClr val="bg1"/>
                  </a:solidFill>
                  <a:latin typeface="+mj-lt"/>
                </a:rPr>
                <a:t>Sale</a:t>
              </a:r>
            </a:p>
          </p:txBody>
        </p:sp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0C574EE-4D12-4F3D-A48F-A02CB835C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957169"/>
              </p:ext>
            </p:extLst>
          </p:nvPr>
        </p:nvGraphicFramePr>
        <p:xfrm>
          <a:off x="5786076" y="3010490"/>
          <a:ext cx="6153718" cy="285776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53718">
                  <a:extLst>
                    <a:ext uri="{9D8B030D-6E8A-4147-A177-3AD203B41FA5}">
                      <a16:colId xmlns:a16="http://schemas.microsoft.com/office/drawing/2014/main" val="2516764335"/>
                    </a:ext>
                  </a:extLst>
                </a:gridCol>
              </a:tblGrid>
              <a:tr h="121835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1) Looked for duplicates in all ID columns and URLs.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07221401"/>
                  </a:ext>
                </a:extLst>
              </a:tr>
              <a:tr h="42105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2) Looked for Blanks or special characters in each column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51973605"/>
                  </a:ext>
                </a:extLst>
              </a:tr>
              <a:tr h="121835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3) Deleted unrelated columns, including: url's, photos, notes, descriptions, duplicates.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416979489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50D558EA-90E8-4A1E-9A4A-56808A00292F}"/>
              </a:ext>
            </a:extLst>
          </p:cNvPr>
          <p:cNvSpPr txBox="1"/>
          <p:nvPr/>
        </p:nvSpPr>
        <p:spPr>
          <a:xfrm rot="20468041">
            <a:off x="4500795" y="2573282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bg1"/>
                </a:solidFill>
                <a:latin typeface="+mj-lt"/>
              </a:rPr>
              <a:t>House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CE41C88-C420-4ED9-A6C9-3A7589FE31C3}"/>
              </a:ext>
            </a:extLst>
          </p:cNvPr>
          <p:cNvSpPr txBox="1"/>
          <p:nvPr/>
        </p:nvSpPr>
        <p:spPr>
          <a:xfrm>
            <a:off x="4760655" y="3515197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bg1"/>
                </a:solidFill>
                <a:latin typeface="+mj-lt"/>
              </a:rPr>
              <a:t>Rent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E1FDD8-CA22-4DAF-9124-F2D1CFEBCBAC}"/>
              </a:ext>
            </a:extLst>
          </p:cNvPr>
          <p:cNvSpPr txBox="1"/>
          <p:nvPr/>
        </p:nvSpPr>
        <p:spPr>
          <a:xfrm rot="646728">
            <a:off x="4452894" y="4244969"/>
            <a:ext cx="1233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bg1"/>
                </a:solidFill>
                <a:latin typeface="+mj-lt"/>
              </a:rPr>
              <a:t>Penthouse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2DD4E2D-D51C-4183-871A-96D0D88C41BF}"/>
              </a:ext>
            </a:extLst>
          </p:cNvPr>
          <p:cNvSpPr txBox="1"/>
          <p:nvPr/>
        </p:nvSpPr>
        <p:spPr>
          <a:xfrm rot="2810042">
            <a:off x="4163907" y="5041747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bg1"/>
                </a:solidFill>
                <a:latin typeface="+mj-lt"/>
              </a:rPr>
              <a:t>Sale</a:t>
            </a:r>
          </a:p>
        </p:txBody>
      </p:sp>
    </p:spTree>
    <p:extLst>
      <p:ext uri="{BB962C8B-B14F-4D97-AF65-F5344CB8AC3E}">
        <p14:creationId xmlns:p14="http://schemas.microsoft.com/office/powerpoint/2010/main" val="286558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3" grpId="0"/>
      <p:bldP spid="44" grpId="0"/>
      <p:bldP spid="45" grpId="0"/>
      <p:bldP spid="4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B461-9FF7-4287-9796-401C24480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CC51D0-7CB9-4472-8049-5E1279FA7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Should our investor invest in an Airbnb hotel in Washington, D.C.?</a:t>
            </a:r>
          </a:p>
          <a:p>
            <a:endParaRPr lang="en-US" dirty="0"/>
          </a:p>
          <a:p>
            <a:r>
              <a:rPr lang="en-US" dirty="0"/>
              <a:t> If so, in which neighborhood should they invest?</a:t>
            </a:r>
          </a:p>
          <a:p>
            <a:endParaRPr lang="en-US" dirty="0"/>
          </a:p>
          <a:p>
            <a:r>
              <a:rPr lang="en-US" dirty="0"/>
              <a:t>How much revenue do successful hosts make?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733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512B-8138-4CDB-A22D-91B4F9AA1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04" y="1"/>
            <a:ext cx="10515600" cy="998806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Most booked Neighborhood  </a:t>
            </a:r>
          </a:p>
        </p:txBody>
      </p:sp>
      <mc:AlternateContent xmlns:mc="http://schemas.openxmlformats.org/markup-compatibility/2006">
        <mc:Choice xmlns:cx1="http://schemas.microsoft.com/office/drawing/2015/9/8/chartex" xmlns="" Requires="cx1">
          <p:graphicFrame>
            <p:nvGraphicFramePr>
              <p:cNvPr id="6" name="Content Placeholder 5">
                <a:extLst>
                  <a:ext uri="{FF2B5EF4-FFF2-40B4-BE49-F238E27FC236}">
                    <a16:creationId xmlns:a16="http://schemas.microsoft.com/office/drawing/2014/main" id="{40FFD397-5766-4824-9066-1F4DC6BC2575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581358271"/>
                  </p:ext>
                </p:extLst>
              </p:nvPr>
            </p:nvGraphicFramePr>
            <p:xfrm>
              <a:off x="0" y="759655"/>
              <a:ext cx="11938782" cy="609834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Content Placeholder 5">
                <a:extLst>
                  <a:ext uri="{FF2B5EF4-FFF2-40B4-BE49-F238E27FC236}">
                    <a16:creationId xmlns:a16="http://schemas.microsoft.com/office/drawing/2014/main" id="{40FFD397-5766-4824-9066-1F4DC6BC25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759655"/>
                <a:ext cx="11938782" cy="609834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9969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21E30-54F2-4A86-B6F4-D9A89750E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3000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/>
              <a:t>Host name/Revenue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4FA4115-9686-48A8-9507-971DB13C54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0499481"/>
              </p:ext>
            </p:extLst>
          </p:nvPr>
        </p:nvGraphicFramePr>
        <p:xfrm>
          <a:off x="165652" y="795131"/>
          <a:ext cx="11860696" cy="6062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03996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507B0-3333-4AAB-9B4F-68CC86DA5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068" y="219351"/>
            <a:ext cx="11396869" cy="867327"/>
          </a:xfrm>
        </p:spPr>
        <p:txBody>
          <a:bodyPr/>
          <a:lstStyle/>
          <a:p>
            <a:pPr algn="ctr"/>
            <a:r>
              <a:rPr lang="en-US" sz="2900" dirty="0"/>
              <a:t>Property type/Revenue 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8A7DEED-0F20-499E-8FF8-99F6139387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1695429"/>
              </p:ext>
            </p:extLst>
          </p:nvPr>
        </p:nvGraphicFramePr>
        <p:xfrm>
          <a:off x="265043" y="927652"/>
          <a:ext cx="11088757" cy="57109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44676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9"/>
          <p:cNvSpPr>
            <a:spLocks noEditPoints="1"/>
          </p:cNvSpPr>
          <p:nvPr/>
        </p:nvSpPr>
        <p:spPr bwMode="auto">
          <a:xfrm>
            <a:off x="3777649" y="3177307"/>
            <a:ext cx="1330096" cy="1001712"/>
          </a:xfrm>
          <a:custGeom>
            <a:avLst/>
            <a:gdLst>
              <a:gd name="T0" fmla="*/ 198 w 201"/>
              <a:gd name="T1" fmla="*/ 75 h 151"/>
              <a:gd name="T2" fmla="*/ 107 w 201"/>
              <a:gd name="T3" fmla="*/ 2 h 151"/>
              <a:gd name="T4" fmla="*/ 95 w 201"/>
              <a:gd name="T5" fmla="*/ 2 h 151"/>
              <a:gd name="T6" fmla="*/ 67 w 201"/>
              <a:gd name="T7" fmla="*/ 24 h 151"/>
              <a:gd name="T8" fmla="*/ 67 w 201"/>
              <a:gd name="T9" fmla="*/ 18 h 151"/>
              <a:gd name="T10" fmla="*/ 69 w 201"/>
              <a:gd name="T11" fmla="*/ 18 h 151"/>
              <a:gd name="T12" fmla="*/ 69 w 201"/>
              <a:gd name="T13" fmla="*/ 9 h 151"/>
              <a:gd name="T14" fmla="*/ 43 w 201"/>
              <a:gd name="T15" fmla="*/ 9 h 151"/>
              <a:gd name="T16" fmla="*/ 43 w 201"/>
              <a:gd name="T17" fmla="*/ 18 h 151"/>
              <a:gd name="T18" fmla="*/ 45 w 201"/>
              <a:gd name="T19" fmla="*/ 18 h 151"/>
              <a:gd name="T20" fmla="*/ 45 w 201"/>
              <a:gd name="T21" fmla="*/ 42 h 151"/>
              <a:gd name="T22" fmla="*/ 4 w 201"/>
              <a:gd name="T23" fmla="*/ 75 h 151"/>
              <a:gd name="T24" fmla="*/ 4 w 201"/>
              <a:gd name="T25" fmla="*/ 84 h 151"/>
              <a:gd name="T26" fmla="*/ 10 w 201"/>
              <a:gd name="T27" fmla="*/ 86 h 151"/>
              <a:gd name="T28" fmla="*/ 15 w 201"/>
              <a:gd name="T29" fmla="*/ 84 h 151"/>
              <a:gd name="T30" fmla="*/ 33 w 201"/>
              <a:gd name="T31" fmla="*/ 70 h 151"/>
              <a:gd name="T32" fmla="*/ 33 w 201"/>
              <a:gd name="T33" fmla="*/ 71 h 151"/>
              <a:gd name="T34" fmla="*/ 33 w 201"/>
              <a:gd name="T35" fmla="*/ 74 h 151"/>
              <a:gd name="T36" fmla="*/ 33 w 201"/>
              <a:gd name="T37" fmla="*/ 151 h 151"/>
              <a:gd name="T38" fmla="*/ 77 w 201"/>
              <a:gd name="T39" fmla="*/ 151 h 151"/>
              <a:gd name="T40" fmla="*/ 81 w 201"/>
              <a:gd name="T41" fmla="*/ 151 h 151"/>
              <a:gd name="T42" fmla="*/ 121 w 201"/>
              <a:gd name="T43" fmla="*/ 151 h 151"/>
              <a:gd name="T44" fmla="*/ 133 w 201"/>
              <a:gd name="T45" fmla="*/ 151 h 151"/>
              <a:gd name="T46" fmla="*/ 169 w 201"/>
              <a:gd name="T47" fmla="*/ 151 h 151"/>
              <a:gd name="T48" fmla="*/ 169 w 201"/>
              <a:gd name="T49" fmla="*/ 74 h 151"/>
              <a:gd name="T50" fmla="*/ 169 w 201"/>
              <a:gd name="T51" fmla="*/ 71 h 151"/>
              <a:gd name="T52" fmla="*/ 169 w 201"/>
              <a:gd name="T53" fmla="*/ 70 h 151"/>
              <a:gd name="T54" fmla="*/ 186 w 201"/>
              <a:gd name="T55" fmla="*/ 84 h 151"/>
              <a:gd name="T56" fmla="*/ 198 w 201"/>
              <a:gd name="T57" fmla="*/ 84 h 151"/>
              <a:gd name="T58" fmla="*/ 198 w 201"/>
              <a:gd name="T59" fmla="*/ 75 h 151"/>
              <a:gd name="T60" fmla="*/ 81 w 201"/>
              <a:gd name="T61" fmla="*/ 147 h 151"/>
              <a:gd name="T62" fmla="*/ 81 w 201"/>
              <a:gd name="T63" fmla="*/ 102 h 151"/>
              <a:gd name="T64" fmla="*/ 86 w 201"/>
              <a:gd name="T65" fmla="*/ 97 h 151"/>
              <a:gd name="T66" fmla="*/ 116 w 201"/>
              <a:gd name="T67" fmla="*/ 97 h 151"/>
              <a:gd name="T68" fmla="*/ 121 w 201"/>
              <a:gd name="T69" fmla="*/ 102 h 151"/>
              <a:gd name="T70" fmla="*/ 121 w 201"/>
              <a:gd name="T71" fmla="*/ 147 h 151"/>
              <a:gd name="T72" fmla="*/ 81 w 201"/>
              <a:gd name="T73" fmla="*/ 147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1" h="151">
                <a:moveTo>
                  <a:pt x="198" y="75"/>
                </a:moveTo>
                <a:cubicBezTo>
                  <a:pt x="107" y="2"/>
                  <a:pt x="107" y="2"/>
                  <a:pt x="107" y="2"/>
                </a:cubicBezTo>
                <a:cubicBezTo>
                  <a:pt x="103" y="0"/>
                  <a:pt x="98" y="0"/>
                  <a:pt x="95" y="2"/>
                </a:cubicBezTo>
                <a:cubicBezTo>
                  <a:pt x="67" y="24"/>
                  <a:pt x="67" y="24"/>
                  <a:pt x="67" y="24"/>
                </a:cubicBezTo>
                <a:cubicBezTo>
                  <a:pt x="67" y="18"/>
                  <a:pt x="67" y="18"/>
                  <a:pt x="67" y="18"/>
                </a:cubicBezTo>
                <a:cubicBezTo>
                  <a:pt x="69" y="18"/>
                  <a:pt x="69" y="18"/>
                  <a:pt x="69" y="18"/>
                </a:cubicBezTo>
                <a:cubicBezTo>
                  <a:pt x="69" y="9"/>
                  <a:pt x="69" y="9"/>
                  <a:pt x="69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18"/>
                  <a:pt x="43" y="18"/>
                  <a:pt x="43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5" y="42"/>
                  <a:pt x="45" y="42"/>
                  <a:pt x="45" y="42"/>
                </a:cubicBezTo>
                <a:cubicBezTo>
                  <a:pt x="4" y="75"/>
                  <a:pt x="4" y="75"/>
                  <a:pt x="4" y="75"/>
                </a:cubicBezTo>
                <a:cubicBezTo>
                  <a:pt x="0" y="77"/>
                  <a:pt x="0" y="81"/>
                  <a:pt x="4" y="84"/>
                </a:cubicBezTo>
                <a:cubicBezTo>
                  <a:pt x="5" y="85"/>
                  <a:pt x="7" y="86"/>
                  <a:pt x="10" y="86"/>
                </a:cubicBezTo>
                <a:cubicBezTo>
                  <a:pt x="12" y="86"/>
                  <a:pt x="14" y="85"/>
                  <a:pt x="15" y="84"/>
                </a:cubicBezTo>
                <a:cubicBezTo>
                  <a:pt x="33" y="70"/>
                  <a:pt x="33" y="70"/>
                  <a:pt x="33" y="70"/>
                </a:cubicBezTo>
                <a:cubicBezTo>
                  <a:pt x="33" y="71"/>
                  <a:pt x="33" y="71"/>
                  <a:pt x="33" y="71"/>
                </a:cubicBezTo>
                <a:cubicBezTo>
                  <a:pt x="33" y="74"/>
                  <a:pt x="33" y="74"/>
                  <a:pt x="33" y="74"/>
                </a:cubicBezTo>
                <a:cubicBezTo>
                  <a:pt x="33" y="151"/>
                  <a:pt x="33" y="151"/>
                  <a:pt x="33" y="151"/>
                </a:cubicBezTo>
                <a:cubicBezTo>
                  <a:pt x="77" y="151"/>
                  <a:pt x="77" y="151"/>
                  <a:pt x="77" y="151"/>
                </a:cubicBezTo>
                <a:cubicBezTo>
                  <a:pt x="81" y="151"/>
                  <a:pt x="81" y="151"/>
                  <a:pt x="81" y="151"/>
                </a:cubicBezTo>
                <a:cubicBezTo>
                  <a:pt x="121" y="151"/>
                  <a:pt x="121" y="151"/>
                  <a:pt x="121" y="151"/>
                </a:cubicBezTo>
                <a:cubicBezTo>
                  <a:pt x="133" y="151"/>
                  <a:pt x="133" y="151"/>
                  <a:pt x="133" y="151"/>
                </a:cubicBezTo>
                <a:cubicBezTo>
                  <a:pt x="169" y="151"/>
                  <a:pt x="169" y="151"/>
                  <a:pt x="169" y="151"/>
                </a:cubicBezTo>
                <a:cubicBezTo>
                  <a:pt x="169" y="74"/>
                  <a:pt x="169" y="74"/>
                  <a:pt x="169" y="74"/>
                </a:cubicBezTo>
                <a:cubicBezTo>
                  <a:pt x="169" y="71"/>
                  <a:pt x="169" y="71"/>
                  <a:pt x="169" y="71"/>
                </a:cubicBezTo>
                <a:cubicBezTo>
                  <a:pt x="169" y="70"/>
                  <a:pt x="169" y="70"/>
                  <a:pt x="169" y="70"/>
                </a:cubicBezTo>
                <a:cubicBezTo>
                  <a:pt x="186" y="84"/>
                  <a:pt x="186" y="84"/>
                  <a:pt x="186" y="84"/>
                </a:cubicBezTo>
                <a:cubicBezTo>
                  <a:pt x="189" y="86"/>
                  <a:pt x="195" y="86"/>
                  <a:pt x="198" y="84"/>
                </a:cubicBezTo>
                <a:cubicBezTo>
                  <a:pt x="201" y="81"/>
                  <a:pt x="201" y="77"/>
                  <a:pt x="198" y="75"/>
                </a:cubicBezTo>
                <a:close/>
                <a:moveTo>
                  <a:pt x="81" y="147"/>
                </a:moveTo>
                <a:cubicBezTo>
                  <a:pt x="81" y="102"/>
                  <a:pt x="81" y="102"/>
                  <a:pt x="81" y="102"/>
                </a:cubicBezTo>
                <a:cubicBezTo>
                  <a:pt x="81" y="99"/>
                  <a:pt x="83" y="97"/>
                  <a:pt x="86" y="97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19" y="97"/>
                  <a:pt x="121" y="99"/>
                  <a:pt x="121" y="102"/>
                </a:cubicBezTo>
                <a:cubicBezTo>
                  <a:pt x="121" y="147"/>
                  <a:pt x="121" y="147"/>
                  <a:pt x="121" y="147"/>
                </a:cubicBezTo>
                <a:lnTo>
                  <a:pt x="81" y="14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9" name="Freeform 5"/>
          <p:cNvSpPr>
            <a:spLocks noEditPoints="1"/>
          </p:cNvSpPr>
          <p:nvPr/>
        </p:nvSpPr>
        <p:spPr bwMode="auto">
          <a:xfrm>
            <a:off x="7366395" y="3419475"/>
            <a:ext cx="846138" cy="765175"/>
          </a:xfrm>
          <a:custGeom>
            <a:avLst/>
            <a:gdLst>
              <a:gd name="T0" fmla="*/ 211 w 223"/>
              <a:gd name="T1" fmla="*/ 90 h 201"/>
              <a:gd name="T2" fmla="*/ 211 w 223"/>
              <a:gd name="T3" fmla="*/ 90 h 201"/>
              <a:gd name="T4" fmla="*/ 114 w 223"/>
              <a:gd name="T5" fmla="*/ 19 h 201"/>
              <a:gd name="T6" fmla="*/ 85 w 223"/>
              <a:gd name="T7" fmla="*/ 23 h 201"/>
              <a:gd name="T8" fmla="*/ 52 w 223"/>
              <a:gd name="T9" fmla="*/ 3 h 201"/>
              <a:gd name="T10" fmla="*/ 42 w 223"/>
              <a:gd name="T11" fmla="*/ 8 h 201"/>
              <a:gd name="T12" fmla="*/ 42 w 223"/>
              <a:gd name="T13" fmla="*/ 47 h 201"/>
              <a:gd name="T14" fmla="*/ 20 w 223"/>
              <a:gd name="T15" fmla="*/ 81 h 201"/>
              <a:gd name="T16" fmla="*/ 11 w 223"/>
              <a:gd name="T17" fmla="*/ 81 h 201"/>
              <a:gd name="T18" fmla="*/ 0 w 223"/>
              <a:gd name="T19" fmla="*/ 92 h 201"/>
              <a:gd name="T20" fmla="*/ 0 w 223"/>
              <a:gd name="T21" fmla="*/ 112 h 201"/>
              <a:gd name="T22" fmla="*/ 11 w 223"/>
              <a:gd name="T23" fmla="*/ 123 h 201"/>
              <a:gd name="T24" fmla="*/ 20 w 223"/>
              <a:gd name="T25" fmla="*/ 123 h 201"/>
              <a:gd name="T26" fmla="*/ 66 w 223"/>
              <a:gd name="T27" fmla="*/ 174 h 201"/>
              <a:gd name="T28" fmla="*/ 66 w 223"/>
              <a:gd name="T29" fmla="*/ 175 h 201"/>
              <a:gd name="T30" fmla="*/ 66 w 223"/>
              <a:gd name="T31" fmla="*/ 190 h 201"/>
              <a:gd name="T32" fmla="*/ 77 w 223"/>
              <a:gd name="T33" fmla="*/ 201 h 201"/>
              <a:gd name="T34" fmla="*/ 90 w 223"/>
              <a:gd name="T35" fmla="*/ 201 h 201"/>
              <a:gd name="T36" fmla="*/ 101 w 223"/>
              <a:gd name="T37" fmla="*/ 190 h 201"/>
              <a:gd name="T38" fmla="*/ 101 w 223"/>
              <a:gd name="T39" fmla="*/ 183 h 201"/>
              <a:gd name="T40" fmla="*/ 114 w 223"/>
              <a:gd name="T41" fmla="*/ 184 h 201"/>
              <a:gd name="T42" fmla="*/ 125 w 223"/>
              <a:gd name="T43" fmla="*/ 184 h 201"/>
              <a:gd name="T44" fmla="*/ 125 w 223"/>
              <a:gd name="T45" fmla="*/ 190 h 201"/>
              <a:gd name="T46" fmla="*/ 136 w 223"/>
              <a:gd name="T47" fmla="*/ 201 h 201"/>
              <a:gd name="T48" fmla="*/ 148 w 223"/>
              <a:gd name="T49" fmla="*/ 201 h 201"/>
              <a:gd name="T50" fmla="*/ 159 w 223"/>
              <a:gd name="T51" fmla="*/ 190 h 201"/>
              <a:gd name="T52" fmla="*/ 159 w 223"/>
              <a:gd name="T53" fmla="*/ 175 h 201"/>
              <a:gd name="T54" fmla="*/ 159 w 223"/>
              <a:gd name="T55" fmla="*/ 175 h 201"/>
              <a:gd name="T56" fmla="*/ 211 w 223"/>
              <a:gd name="T57" fmla="*/ 114 h 201"/>
              <a:gd name="T58" fmla="*/ 211 w 223"/>
              <a:gd name="T59" fmla="*/ 114 h 201"/>
              <a:gd name="T60" fmla="*/ 223 w 223"/>
              <a:gd name="T61" fmla="*/ 102 h 201"/>
              <a:gd name="T62" fmla="*/ 211 w 223"/>
              <a:gd name="T63" fmla="*/ 90 h 201"/>
              <a:gd name="T64" fmla="*/ 53 w 223"/>
              <a:gd name="T65" fmla="*/ 90 h 201"/>
              <a:gd name="T66" fmla="*/ 41 w 223"/>
              <a:gd name="T67" fmla="*/ 78 h 201"/>
              <a:gd name="T68" fmla="*/ 53 w 223"/>
              <a:gd name="T69" fmla="*/ 66 h 201"/>
              <a:gd name="T70" fmla="*/ 65 w 223"/>
              <a:gd name="T71" fmla="*/ 78 h 201"/>
              <a:gd name="T72" fmla="*/ 53 w 223"/>
              <a:gd name="T73" fmla="*/ 90 h 201"/>
              <a:gd name="T74" fmla="*/ 161 w 223"/>
              <a:gd name="T75" fmla="*/ 61 h 201"/>
              <a:gd name="T76" fmla="*/ 155 w 223"/>
              <a:gd name="T77" fmla="*/ 63 h 201"/>
              <a:gd name="T78" fmla="*/ 150 w 223"/>
              <a:gd name="T79" fmla="*/ 61 h 201"/>
              <a:gd name="T80" fmla="*/ 104 w 223"/>
              <a:gd name="T81" fmla="*/ 52 h 201"/>
              <a:gd name="T82" fmla="*/ 94 w 223"/>
              <a:gd name="T83" fmla="*/ 47 h 201"/>
              <a:gd name="T84" fmla="*/ 99 w 223"/>
              <a:gd name="T85" fmla="*/ 38 h 201"/>
              <a:gd name="T86" fmla="*/ 161 w 223"/>
              <a:gd name="T87" fmla="*/ 50 h 201"/>
              <a:gd name="T88" fmla="*/ 161 w 223"/>
              <a:gd name="T89" fmla="*/ 61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23" h="201">
                <a:moveTo>
                  <a:pt x="211" y="90"/>
                </a:moveTo>
                <a:cubicBezTo>
                  <a:pt x="211" y="90"/>
                  <a:pt x="211" y="90"/>
                  <a:pt x="211" y="90"/>
                </a:cubicBezTo>
                <a:cubicBezTo>
                  <a:pt x="204" y="50"/>
                  <a:pt x="164" y="19"/>
                  <a:pt x="114" y="19"/>
                </a:cubicBezTo>
                <a:cubicBezTo>
                  <a:pt x="104" y="19"/>
                  <a:pt x="95" y="21"/>
                  <a:pt x="85" y="23"/>
                </a:cubicBezTo>
                <a:cubicBezTo>
                  <a:pt x="52" y="3"/>
                  <a:pt x="52" y="3"/>
                  <a:pt x="52" y="3"/>
                </a:cubicBezTo>
                <a:cubicBezTo>
                  <a:pt x="47" y="0"/>
                  <a:pt x="42" y="2"/>
                  <a:pt x="42" y="8"/>
                </a:cubicBezTo>
                <a:cubicBezTo>
                  <a:pt x="42" y="47"/>
                  <a:pt x="42" y="47"/>
                  <a:pt x="42" y="47"/>
                </a:cubicBezTo>
                <a:cubicBezTo>
                  <a:pt x="31" y="56"/>
                  <a:pt x="24" y="68"/>
                  <a:pt x="20" y="81"/>
                </a:cubicBezTo>
                <a:cubicBezTo>
                  <a:pt x="11" y="81"/>
                  <a:pt x="11" y="81"/>
                  <a:pt x="11" y="81"/>
                </a:cubicBezTo>
                <a:cubicBezTo>
                  <a:pt x="5" y="81"/>
                  <a:pt x="0" y="86"/>
                  <a:pt x="0" y="9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8"/>
                  <a:pt x="5" y="123"/>
                  <a:pt x="11" y="123"/>
                </a:cubicBezTo>
                <a:cubicBezTo>
                  <a:pt x="20" y="123"/>
                  <a:pt x="20" y="123"/>
                  <a:pt x="20" y="123"/>
                </a:cubicBezTo>
                <a:cubicBezTo>
                  <a:pt x="27" y="145"/>
                  <a:pt x="44" y="163"/>
                  <a:pt x="66" y="174"/>
                </a:cubicBezTo>
                <a:cubicBezTo>
                  <a:pt x="66" y="174"/>
                  <a:pt x="66" y="175"/>
                  <a:pt x="66" y="175"/>
                </a:cubicBezTo>
                <a:cubicBezTo>
                  <a:pt x="66" y="190"/>
                  <a:pt x="66" y="190"/>
                  <a:pt x="66" y="190"/>
                </a:cubicBezTo>
                <a:cubicBezTo>
                  <a:pt x="66" y="196"/>
                  <a:pt x="71" y="201"/>
                  <a:pt x="77" y="201"/>
                </a:cubicBezTo>
                <a:cubicBezTo>
                  <a:pt x="90" y="201"/>
                  <a:pt x="90" y="201"/>
                  <a:pt x="90" y="201"/>
                </a:cubicBezTo>
                <a:cubicBezTo>
                  <a:pt x="96" y="201"/>
                  <a:pt x="101" y="196"/>
                  <a:pt x="101" y="190"/>
                </a:cubicBezTo>
                <a:cubicBezTo>
                  <a:pt x="101" y="183"/>
                  <a:pt x="101" y="183"/>
                  <a:pt x="101" y="183"/>
                </a:cubicBezTo>
                <a:cubicBezTo>
                  <a:pt x="105" y="184"/>
                  <a:pt x="110" y="184"/>
                  <a:pt x="114" y="184"/>
                </a:cubicBezTo>
                <a:cubicBezTo>
                  <a:pt x="118" y="184"/>
                  <a:pt x="121" y="184"/>
                  <a:pt x="125" y="184"/>
                </a:cubicBezTo>
                <a:cubicBezTo>
                  <a:pt x="125" y="190"/>
                  <a:pt x="125" y="190"/>
                  <a:pt x="125" y="190"/>
                </a:cubicBezTo>
                <a:cubicBezTo>
                  <a:pt x="125" y="196"/>
                  <a:pt x="130" y="201"/>
                  <a:pt x="136" y="201"/>
                </a:cubicBezTo>
                <a:cubicBezTo>
                  <a:pt x="148" y="201"/>
                  <a:pt x="148" y="201"/>
                  <a:pt x="148" y="201"/>
                </a:cubicBezTo>
                <a:cubicBezTo>
                  <a:pt x="154" y="201"/>
                  <a:pt x="159" y="196"/>
                  <a:pt x="159" y="190"/>
                </a:cubicBezTo>
                <a:cubicBezTo>
                  <a:pt x="159" y="175"/>
                  <a:pt x="159" y="175"/>
                  <a:pt x="159" y="175"/>
                </a:cubicBezTo>
                <a:cubicBezTo>
                  <a:pt x="159" y="175"/>
                  <a:pt x="159" y="175"/>
                  <a:pt x="159" y="175"/>
                </a:cubicBezTo>
                <a:cubicBezTo>
                  <a:pt x="187" y="163"/>
                  <a:pt x="206" y="140"/>
                  <a:pt x="211" y="114"/>
                </a:cubicBezTo>
                <a:cubicBezTo>
                  <a:pt x="211" y="114"/>
                  <a:pt x="211" y="114"/>
                  <a:pt x="211" y="114"/>
                </a:cubicBezTo>
                <a:cubicBezTo>
                  <a:pt x="218" y="114"/>
                  <a:pt x="223" y="108"/>
                  <a:pt x="223" y="102"/>
                </a:cubicBezTo>
                <a:cubicBezTo>
                  <a:pt x="223" y="95"/>
                  <a:pt x="218" y="90"/>
                  <a:pt x="211" y="90"/>
                </a:cubicBezTo>
                <a:close/>
                <a:moveTo>
                  <a:pt x="53" y="90"/>
                </a:moveTo>
                <a:cubicBezTo>
                  <a:pt x="46" y="90"/>
                  <a:pt x="41" y="85"/>
                  <a:pt x="41" y="78"/>
                </a:cubicBezTo>
                <a:cubicBezTo>
                  <a:pt x="41" y="72"/>
                  <a:pt x="46" y="66"/>
                  <a:pt x="53" y="66"/>
                </a:cubicBezTo>
                <a:cubicBezTo>
                  <a:pt x="59" y="66"/>
                  <a:pt x="65" y="72"/>
                  <a:pt x="65" y="78"/>
                </a:cubicBezTo>
                <a:cubicBezTo>
                  <a:pt x="65" y="85"/>
                  <a:pt x="59" y="90"/>
                  <a:pt x="53" y="90"/>
                </a:cubicBezTo>
                <a:close/>
                <a:moveTo>
                  <a:pt x="161" y="61"/>
                </a:moveTo>
                <a:cubicBezTo>
                  <a:pt x="160" y="62"/>
                  <a:pt x="158" y="63"/>
                  <a:pt x="155" y="63"/>
                </a:cubicBezTo>
                <a:cubicBezTo>
                  <a:pt x="154" y="63"/>
                  <a:pt x="152" y="63"/>
                  <a:pt x="150" y="61"/>
                </a:cubicBezTo>
                <a:cubicBezTo>
                  <a:pt x="139" y="50"/>
                  <a:pt x="119" y="47"/>
                  <a:pt x="104" y="52"/>
                </a:cubicBezTo>
                <a:cubicBezTo>
                  <a:pt x="100" y="53"/>
                  <a:pt x="96" y="51"/>
                  <a:pt x="94" y="47"/>
                </a:cubicBezTo>
                <a:cubicBezTo>
                  <a:pt x="93" y="44"/>
                  <a:pt x="95" y="39"/>
                  <a:pt x="99" y="38"/>
                </a:cubicBezTo>
                <a:cubicBezTo>
                  <a:pt x="120" y="30"/>
                  <a:pt x="145" y="35"/>
                  <a:pt x="161" y="50"/>
                </a:cubicBezTo>
                <a:cubicBezTo>
                  <a:pt x="164" y="53"/>
                  <a:pt x="164" y="58"/>
                  <a:pt x="16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Recommendation </a:t>
            </a:r>
            <a:endParaRPr lang="id-ID" dirty="0"/>
          </a:p>
        </p:txBody>
      </p:sp>
      <p:sp>
        <p:nvSpPr>
          <p:cNvPr id="58" name="Freeform 5"/>
          <p:cNvSpPr>
            <a:spLocks/>
          </p:cNvSpPr>
          <p:nvPr/>
        </p:nvSpPr>
        <p:spPr bwMode="auto">
          <a:xfrm>
            <a:off x="5304820" y="1890168"/>
            <a:ext cx="1551715" cy="4234484"/>
          </a:xfrm>
          <a:custGeom>
            <a:avLst/>
            <a:gdLst>
              <a:gd name="T0" fmla="*/ 492 w 604"/>
              <a:gd name="T1" fmla="*/ 1480 h 1648"/>
              <a:gd name="T2" fmla="*/ 356 w 604"/>
              <a:gd name="T3" fmla="*/ 1480 h 1648"/>
              <a:gd name="T4" fmla="*/ 356 w 604"/>
              <a:gd name="T5" fmla="*/ 1477 h 1648"/>
              <a:gd name="T6" fmla="*/ 356 w 604"/>
              <a:gd name="T7" fmla="*/ 119 h 1648"/>
              <a:gd name="T8" fmla="*/ 403 w 604"/>
              <a:gd name="T9" fmla="*/ 61 h 1648"/>
              <a:gd name="T10" fmla="*/ 343 w 604"/>
              <a:gd name="T11" fmla="*/ 0 h 1648"/>
              <a:gd name="T12" fmla="*/ 263 w 604"/>
              <a:gd name="T13" fmla="*/ 0 h 1648"/>
              <a:gd name="T14" fmla="*/ 203 w 604"/>
              <a:gd name="T15" fmla="*/ 61 h 1648"/>
              <a:gd name="T16" fmla="*/ 252 w 604"/>
              <a:gd name="T17" fmla="*/ 119 h 1648"/>
              <a:gd name="T18" fmla="*/ 252 w 604"/>
              <a:gd name="T19" fmla="*/ 1477 h 1648"/>
              <a:gd name="T20" fmla="*/ 249 w 604"/>
              <a:gd name="T21" fmla="*/ 1480 h 1648"/>
              <a:gd name="T22" fmla="*/ 112 w 604"/>
              <a:gd name="T23" fmla="*/ 1480 h 1648"/>
              <a:gd name="T24" fmla="*/ 112 w 604"/>
              <a:gd name="T25" fmla="*/ 1564 h 1648"/>
              <a:gd name="T26" fmla="*/ 0 w 604"/>
              <a:gd name="T27" fmla="*/ 1564 h 1648"/>
              <a:gd name="T28" fmla="*/ 0 w 604"/>
              <a:gd name="T29" fmla="*/ 1648 h 1648"/>
              <a:gd name="T30" fmla="*/ 604 w 604"/>
              <a:gd name="T31" fmla="*/ 1648 h 1648"/>
              <a:gd name="T32" fmla="*/ 604 w 604"/>
              <a:gd name="T33" fmla="*/ 1564 h 1648"/>
              <a:gd name="T34" fmla="*/ 492 w 604"/>
              <a:gd name="T35" fmla="*/ 1564 h 1648"/>
              <a:gd name="T36" fmla="*/ 492 w 604"/>
              <a:gd name="T37" fmla="*/ 148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04" h="1648">
                <a:moveTo>
                  <a:pt x="492" y="1480"/>
                </a:moveTo>
                <a:cubicBezTo>
                  <a:pt x="356" y="1480"/>
                  <a:pt x="356" y="1480"/>
                  <a:pt x="356" y="1480"/>
                </a:cubicBezTo>
                <a:cubicBezTo>
                  <a:pt x="357" y="1480"/>
                  <a:pt x="356" y="1478"/>
                  <a:pt x="356" y="1477"/>
                </a:cubicBezTo>
                <a:cubicBezTo>
                  <a:pt x="356" y="119"/>
                  <a:pt x="356" y="119"/>
                  <a:pt x="356" y="119"/>
                </a:cubicBezTo>
                <a:cubicBezTo>
                  <a:pt x="384" y="113"/>
                  <a:pt x="403" y="90"/>
                  <a:pt x="403" y="61"/>
                </a:cubicBezTo>
                <a:cubicBezTo>
                  <a:pt x="403" y="27"/>
                  <a:pt x="376" y="0"/>
                  <a:pt x="343" y="0"/>
                </a:cubicBezTo>
                <a:cubicBezTo>
                  <a:pt x="263" y="0"/>
                  <a:pt x="263" y="0"/>
                  <a:pt x="263" y="0"/>
                </a:cubicBezTo>
                <a:cubicBezTo>
                  <a:pt x="229" y="0"/>
                  <a:pt x="203" y="27"/>
                  <a:pt x="203" y="61"/>
                </a:cubicBezTo>
                <a:cubicBezTo>
                  <a:pt x="203" y="90"/>
                  <a:pt x="220" y="113"/>
                  <a:pt x="252" y="119"/>
                </a:cubicBezTo>
                <a:cubicBezTo>
                  <a:pt x="252" y="1477"/>
                  <a:pt x="252" y="1477"/>
                  <a:pt x="252" y="1477"/>
                </a:cubicBezTo>
                <a:cubicBezTo>
                  <a:pt x="252" y="1478"/>
                  <a:pt x="249" y="1480"/>
                  <a:pt x="249" y="1480"/>
                </a:cubicBezTo>
                <a:cubicBezTo>
                  <a:pt x="112" y="1480"/>
                  <a:pt x="112" y="1480"/>
                  <a:pt x="112" y="1480"/>
                </a:cubicBezTo>
                <a:cubicBezTo>
                  <a:pt x="112" y="1564"/>
                  <a:pt x="112" y="1564"/>
                  <a:pt x="112" y="1564"/>
                </a:cubicBezTo>
                <a:cubicBezTo>
                  <a:pt x="0" y="1564"/>
                  <a:pt x="0" y="1564"/>
                  <a:pt x="0" y="1564"/>
                </a:cubicBezTo>
                <a:cubicBezTo>
                  <a:pt x="0" y="1648"/>
                  <a:pt x="0" y="1648"/>
                  <a:pt x="0" y="1648"/>
                </a:cubicBezTo>
                <a:cubicBezTo>
                  <a:pt x="604" y="1648"/>
                  <a:pt x="604" y="1648"/>
                  <a:pt x="604" y="1648"/>
                </a:cubicBezTo>
                <a:cubicBezTo>
                  <a:pt x="604" y="1564"/>
                  <a:pt x="604" y="1564"/>
                  <a:pt x="604" y="1564"/>
                </a:cubicBezTo>
                <a:cubicBezTo>
                  <a:pt x="492" y="1564"/>
                  <a:pt x="492" y="1564"/>
                  <a:pt x="492" y="1564"/>
                </a:cubicBezTo>
                <a:lnTo>
                  <a:pt x="492" y="148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64" name="Group 63"/>
          <p:cNvGrpSpPr/>
          <p:nvPr/>
        </p:nvGrpSpPr>
        <p:grpSpPr>
          <a:xfrm>
            <a:off x="3477059" y="2666025"/>
            <a:ext cx="1916661" cy="1849801"/>
            <a:chOff x="3488449" y="3134048"/>
            <a:chExt cx="1916661" cy="1849801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59" name="Freeform 6"/>
            <p:cNvSpPr>
              <a:spLocks/>
            </p:cNvSpPr>
            <p:nvPr/>
          </p:nvSpPr>
          <p:spPr bwMode="auto">
            <a:xfrm>
              <a:off x="3488449" y="4479611"/>
              <a:ext cx="1916661" cy="504238"/>
            </a:xfrm>
            <a:custGeom>
              <a:avLst/>
              <a:gdLst>
                <a:gd name="T0" fmla="*/ 746 w 746"/>
                <a:gd name="T1" fmla="*/ 0 h 196"/>
                <a:gd name="T2" fmla="*/ 0 w 746"/>
                <a:gd name="T3" fmla="*/ 0 h 196"/>
                <a:gd name="T4" fmla="*/ 197 w 746"/>
                <a:gd name="T5" fmla="*/ 124 h 196"/>
                <a:gd name="T6" fmla="*/ 101 w 746"/>
                <a:gd name="T7" fmla="*/ 124 h 196"/>
                <a:gd name="T8" fmla="*/ 67 w 746"/>
                <a:gd name="T9" fmla="*/ 155 h 196"/>
                <a:gd name="T10" fmla="*/ 67 w 746"/>
                <a:gd name="T11" fmla="*/ 160 h 196"/>
                <a:gd name="T12" fmla="*/ 101 w 746"/>
                <a:gd name="T13" fmla="*/ 196 h 196"/>
                <a:gd name="T14" fmla="*/ 633 w 746"/>
                <a:gd name="T15" fmla="*/ 196 h 196"/>
                <a:gd name="T16" fmla="*/ 667 w 746"/>
                <a:gd name="T17" fmla="*/ 160 h 196"/>
                <a:gd name="T18" fmla="*/ 667 w 746"/>
                <a:gd name="T19" fmla="*/ 155 h 196"/>
                <a:gd name="T20" fmla="*/ 633 w 746"/>
                <a:gd name="T21" fmla="*/ 124 h 196"/>
                <a:gd name="T22" fmla="*/ 549 w 746"/>
                <a:gd name="T23" fmla="*/ 124 h 196"/>
                <a:gd name="T24" fmla="*/ 746 w 746"/>
                <a:gd name="T2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46" h="196">
                  <a:moveTo>
                    <a:pt x="74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52"/>
                    <a:pt x="83" y="100"/>
                    <a:pt x="197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83" y="124"/>
                    <a:pt x="67" y="137"/>
                    <a:pt x="67" y="155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67" y="178"/>
                    <a:pt x="83" y="196"/>
                    <a:pt x="101" y="196"/>
                  </a:cubicBezTo>
                  <a:cubicBezTo>
                    <a:pt x="633" y="196"/>
                    <a:pt x="633" y="196"/>
                    <a:pt x="633" y="196"/>
                  </a:cubicBezTo>
                  <a:cubicBezTo>
                    <a:pt x="652" y="196"/>
                    <a:pt x="667" y="178"/>
                    <a:pt x="667" y="160"/>
                  </a:cubicBezTo>
                  <a:cubicBezTo>
                    <a:pt x="667" y="155"/>
                    <a:pt x="667" y="155"/>
                    <a:pt x="667" y="155"/>
                  </a:cubicBezTo>
                  <a:cubicBezTo>
                    <a:pt x="667" y="137"/>
                    <a:pt x="652" y="124"/>
                    <a:pt x="633" y="124"/>
                  </a:cubicBezTo>
                  <a:cubicBezTo>
                    <a:pt x="549" y="124"/>
                    <a:pt x="549" y="124"/>
                    <a:pt x="549" y="124"/>
                  </a:cubicBezTo>
                  <a:cubicBezTo>
                    <a:pt x="663" y="100"/>
                    <a:pt x="742" y="52"/>
                    <a:pt x="7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7"/>
            <p:cNvSpPr>
              <a:spLocks/>
            </p:cNvSpPr>
            <p:nvPr/>
          </p:nvSpPr>
          <p:spPr bwMode="auto">
            <a:xfrm>
              <a:off x="3670922" y="3134048"/>
              <a:ext cx="1518285" cy="1387351"/>
            </a:xfrm>
            <a:custGeom>
              <a:avLst/>
              <a:gdLst>
                <a:gd name="T0" fmla="*/ 26 w 1090"/>
                <a:gd name="T1" fmla="*/ 996 h 996"/>
                <a:gd name="T2" fmla="*/ 0 w 1090"/>
                <a:gd name="T3" fmla="*/ 981 h 996"/>
                <a:gd name="T4" fmla="*/ 562 w 1090"/>
                <a:gd name="T5" fmla="*/ 0 h 996"/>
                <a:gd name="T6" fmla="*/ 1090 w 1090"/>
                <a:gd name="T7" fmla="*/ 981 h 996"/>
                <a:gd name="T8" fmla="*/ 1062 w 1090"/>
                <a:gd name="T9" fmla="*/ 996 h 996"/>
                <a:gd name="T10" fmla="*/ 562 w 1090"/>
                <a:gd name="T11" fmla="*/ 63 h 996"/>
                <a:gd name="T12" fmla="*/ 26 w 1090"/>
                <a:gd name="T13" fmla="*/ 996 h 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0" h="996">
                  <a:moveTo>
                    <a:pt x="26" y="996"/>
                  </a:moveTo>
                  <a:lnTo>
                    <a:pt x="0" y="981"/>
                  </a:lnTo>
                  <a:lnTo>
                    <a:pt x="562" y="0"/>
                  </a:lnTo>
                  <a:lnTo>
                    <a:pt x="1090" y="981"/>
                  </a:lnTo>
                  <a:lnTo>
                    <a:pt x="1062" y="996"/>
                  </a:lnTo>
                  <a:lnTo>
                    <a:pt x="562" y="63"/>
                  </a:lnTo>
                  <a:lnTo>
                    <a:pt x="26" y="9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6831134" y="2671597"/>
            <a:ext cx="1916661" cy="1844229"/>
            <a:chOff x="6786889" y="2604738"/>
            <a:chExt cx="1916661" cy="1844229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1" name="Freeform 8"/>
            <p:cNvSpPr>
              <a:spLocks/>
            </p:cNvSpPr>
            <p:nvPr/>
          </p:nvSpPr>
          <p:spPr bwMode="auto">
            <a:xfrm>
              <a:off x="6786889" y="3955872"/>
              <a:ext cx="1916661" cy="493095"/>
            </a:xfrm>
            <a:custGeom>
              <a:avLst/>
              <a:gdLst>
                <a:gd name="T0" fmla="*/ 746 w 746"/>
                <a:gd name="T1" fmla="*/ 0 h 192"/>
                <a:gd name="T2" fmla="*/ 0 w 746"/>
                <a:gd name="T3" fmla="*/ 0 h 192"/>
                <a:gd name="T4" fmla="*/ 197 w 746"/>
                <a:gd name="T5" fmla="*/ 120 h 192"/>
                <a:gd name="T6" fmla="*/ 101 w 746"/>
                <a:gd name="T7" fmla="*/ 120 h 192"/>
                <a:gd name="T8" fmla="*/ 71 w 746"/>
                <a:gd name="T9" fmla="*/ 154 h 192"/>
                <a:gd name="T10" fmla="*/ 71 w 746"/>
                <a:gd name="T11" fmla="*/ 158 h 192"/>
                <a:gd name="T12" fmla="*/ 101 w 746"/>
                <a:gd name="T13" fmla="*/ 192 h 192"/>
                <a:gd name="T14" fmla="*/ 633 w 746"/>
                <a:gd name="T15" fmla="*/ 192 h 192"/>
                <a:gd name="T16" fmla="*/ 667 w 746"/>
                <a:gd name="T17" fmla="*/ 158 h 192"/>
                <a:gd name="T18" fmla="*/ 667 w 746"/>
                <a:gd name="T19" fmla="*/ 154 h 192"/>
                <a:gd name="T20" fmla="*/ 633 w 746"/>
                <a:gd name="T21" fmla="*/ 120 h 192"/>
                <a:gd name="T22" fmla="*/ 548 w 746"/>
                <a:gd name="T23" fmla="*/ 120 h 192"/>
                <a:gd name="T24" fmla="*/ 746 w 746"/>
                <a:gd name="T25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46" h="192">
                  <a:moveTo>
                    <a:pt x="74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52"/>
                    <a:pt x="83" y="96"/>
                    <a:pt x="197" y="120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83" y="120"/>
                    <a:pt x="71" y="135"/>
                    <a:pt x="71" y="154"/>
                  </a:cubicBezTo>
                  <a:cubicBezTo>
                    <a:pt x="71" y="158"/>
                    <a:pt x="71" y="158"/>
                    <a:pt x="71" y="158"/>
                  </a:cubicBezTo>
                  <a:cubicBezTo>
                    <a:pt x="71" y="176"/>
                    <a:pt x="83" y="192"/>
                    <a:pt x="101" y="192"/>
                  </a:cubicBezTo>
                  <a:cubicBezTo>
                    <a:pt x="633" y="192"/>
                    <a:pt x="633" y="192"/>
                    <a:pt x="633" y="192"/>
                  </a:cubicBezTo>
                  <a:cubicBezTo>
                    <a:pt x="652" y="192"/>
                    <a:pt x="667" y="176"/>
                    <a:pt x="667" y="158"/>
                  </a:cubicBezTo>
                  <a:cubicBezTo>
                    <a:pt x="667" y="154"/>
                    <a:pt x="667" y="154"/>
                    <a:pt x="667" y="154"/>
                  </a:cubicBezTo>
                  <a:cubicBezTo>
                    <a:pt x="667" y="135"/>
                    <a:pt x="652" y="120"/>
                    <a:pt x="633" y="120"/>
                  </a:cubicBezTo>
                  <a:cubicBezTo>
                    <a:pt x="548" y="120"/>
                    <a:pt x="548" y="120"/>
                    <a:pt x="548" y="120"/>
                  </a:cubicBezTo>
                  <a:cubicBezTo>
                    <a:pt x="663" y="96"/>
                    <a:pt x="742" y="52"/>
                    <a:pt x="7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Freeform 9"/>
            <p:cNvSpPr>
              <a:spLocks/>
            </p:cNvSpPr>
            <p:nvPr/>
          </p:nvSpPr>
          <p:spPr bwMode="auto">
            <a:xfrm>
              <a:off x="6966576" y="2604738"/>
              <a:ext cx="1521071" cy="1387351"/>
            </a:xfrm>
            <a:custGeom>
              <a:avLst/>
              <a:gdLst>
                <a:gd name="T0" fmla="*/ 28 w 1092"/>
                <a:gd name="T1" fmla="*/ 996 h 996"/>
                <a:gd name="T2" fmla="*/ 0 w 1092"/>
                <a:gd name="T3" fmla="*/ 981 h 996"/>
                <a:gd name="T4" fmla="*/ 565 w 1092"/>
                <a:gd name="T5" fmla="*/ 0 h 996"/>
                <a:gd name="T6" fmla="*/ 1092 w 1092"/>
                <a:gd name="T7" fmla="*/ 981 h 996"/>
                <a:gd name="T8" fmla="*/ 1064 w 1092"/>
                <a:gd name="T9" fmla="*/ 996 h 996"/>
                <a:gd name="T10" fmla="*/ 565 w 1092"/>
                <a:gd name="T11" fmla="*/ 63 h 996"/>
                <a:gd name="T12" fmla="*/ 28 w 1092"/>
                <a:gd name="T13" fmla="*/ 996 h 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2" h="996">
                  <a:moveTo>
                    <a:pt x="28" y="996"/>
                  </a:moveTo>
                  <a:lnTo>
                    <a:pt x="0" y="981"/>
                  </a:lnTo>
                  <a:lnTo>
                    <a:pt x="565" y="0"/>
                  </a:lnTo>
                  <a:lnTo>
                    <a:pt x="1092" y="981"/>
                  </a:lnTo>
                  <a:lnTo>
                    <a:pt x="1064" y="996"/>
                  </a:lnTo>
                  <a:lnTo>
                    <a:pt x="565" y="63"/>
                  </a:lnTo>
                  <a:lnTo>
                    <a:pt x="28" y="9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63" name="Freeform 10"/>
          <p:cNvSpPr>
            <a:spLocks/>
          </p:cNvSpPr>
          <p:nvPr/>
        </p:nvSpPr>
        <p:spPr bwMode="auto">
          <a:xfrm rot="536992">
            <a:off x="4338131" y="2271829"/>
            <a:ext cx="3577024" cy="799537"/>
          </a:xfrm>
          <a:custGeom>
            <a:avLst/>
            <a:gdLst>
              <a:gd name="T0" fmla="*/ 1339 w 1392"/>
              <a:gd name="T1" fmla="*/ 0 h 311"/>
              <a:gd name="T2" fmla="*/ 1288 w 1392"/>
              <a:gd name="T3" fmla="*/ 41 h 311"/>
              <a:gd name="T4" fmla="*/ 94 w 1392"/>
              <a:gd name="T5" fmla="*/ 228 h 311"/>
              <a:gd name="T6" fmla="*/ 52 w 1392"/>
              <a:gd name="T7" fmla="*/ 206 h 311"/>
              <a:gd name="T8" fmla="*/ 0 w 1392"/>
              <a:gd name="T9" fmla="*/ 259 h 311"/>
              <a:gd name="T10" fmla="*/ 52 w 1392"/>
              <a:gd name="T11" fmla="*/ 311 h 311"/>
              <a:gd name="T12" fmla="*/ 101 w 1392"/>
              <a:gd name="T13" fmla="*/ 276 h 311"/>
              <a:gd name="T14" fmla="*/ 1301 w 1392"/>
              <a:gd name="T15" fmla="*/ 89 h 311"/>
              <a:gd name="T16" fmla="*/ 1339 w 1392"/>
              <a:gd name="T17" fmla="*/ 105 h 311"/>
              <a:gd name="T18" fmla="*/ 1392 w 1392"/>
              <a:gd name="T19" fmla="*/ 53 h 311"/>
              <a:gd name="T20" fmla="*/ 1339 w 1392"/>
              <a:gd name="T21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92" h="311">
                <a:moveTo>
                  <a:pt x="1339" y="0"/>
                </a:moveTo>
                <a:cubicBezTo>
                  <a:pt x="1315" y="0"/>
                  <a:pt x="1294" y="18"/>
                  <a:pt x="1288" y="41"/>
                </a:cubicBezTo>
                <a:cubicBezTo>
                  <a:pt x="94" y="228"/>
                  <a:pt x="94" y="228"/>
                  <a:pt x="94" y="228"/>
                </a:cubicBezTo>
                <a:cubicBezTo>
                  <a:pt x="84" y="215"/>
                  <a:pt x="69" y="206"/>
                  <a:pt x="52" y="206"/>
                </a:cubicBezTo>
                <a:cubicBezTo>
                  <a:pt x="23" y="206"/>
                  <a:pt x="0" y="230"/>
                  <a:pt x="0" y="259"/>
                </a:cubicBezTo>
                <a:cubicBezTo>
                  <a:pt x="0" y="288"/>
                  <a:pt x="23" y="311"/>
                  <a:pt x="52" y="311"/>
                </a:cubicBezTo>
                <a:cubicBezTo>
                  <a:pt x="75" y="311"/>
                  <a:pt x="94" y="296"/>
                  <a:pt x="101" y="276"/>
                </a:cubicBezTo>
                <a:cubicBezTo>
                  <a:pt x="1301" y="89"/>
                  <a:pt x="1301" y="89"/>
                  <a:pt x="1301" y="89"/>
                </a:cubicBezTo>
                <a:cubicBezTo>
                  <a:pt x="1311" y="99"/>
                  <a:pt x="1324" y="105"/>
                  <a:pt x="1339" y="105"/>
                </a:cubicBezTo>
                <a:cubicBezTo>
                  <a:pt x="1368" y="105"/>
                  <a:pt x="1392" y="82"/>
                  <a:pt x="1392" y="53"/>
                </a:cubicBezTo>
                <a:cubicBezTo>
                  <a:pt x="1392" y="24"/>
                  <a:pt x="1368" y="0"/>
                  <a:pt x="1339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0" name="TextBox 69"/>
          <p:cNvSpPr txBox="1"/>
          <p:nvPr/>
        </p:nvSpPr>
        <p:spPr>
          <a:xfrm>
            <a:off x="1716815" y="1979459"/>
            <a:ext cx="2071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+mj-lt"/>
              </a:rPr>
              <a:t>Columbia Heights, Mt. Pleasant, Pleasant Plains, Park View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50948" y="3053060"/>
            <a:ext cx="31991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As Columbia Heights is the most booked neighborhood, it scores </a:t>
            </a:r>
            <a:r>
              <a:rPr lang="en-US" sz="2000" i="1" dirty="0">
                <a:solidFill>
                  <a:schemeClr val="tx2"/>
                </a:solidFill>
              </a:rPr>
              <a:t>461</a:t>
            </a:r>
            <a:r>
              <a:rPr lang="en-US" sz="2000" dirty="0">
                <a:solidFill>
                  <a:schemeClr val="tx2"/>
                </a:solidFill>
              </a:rPr>
              <a:t> we do recommend investing in it. Thus investing  in an Airbnb hotel in Washington, D.C. is a good idea. </a:t>
            </a:r>
            <a:endParaRPr lang="id-ID" sz="2000" dirty="0">
              <a:solidFill>
                <a:schemeClr val="tx2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53259" y="1866721"/>
            <a:ext cx="12378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accent2"/>
                </a:solidFill>
              </a:rPr>
              <a:t>461</a:t>
            </a:r>
            <a:endParaRPr lang="id-ID" sz="5400" b="1" dirty="0">
              <a:solidFill>
                <a:schemeClr val="accent2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0204146" y="2060375"/>
            <a:ext cx="17639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+mj-lt"/>
              </a:rPr>
              <a:t>Comfortable private room w/balcony </a:t>
            </a:r>
            <a:endParaRPr lang="id-ID" sz="1600" b="1" dirty="0">
              <a:latin typeface="+mj-lt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747795" y="3053060"/>
            <a:ext cx="249766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tx2"/>
                </a:solidFill>
              </a:rPr>
              <a:t>Successful hosts generate very high revenues, the highest  10 most generated ranged from  ($920,192 the most highest revenue) till  ($   154,290 the 10</a:t>
            </a:r>
            <a:r>
              <a:rPr lang="en-US" sz="2000" baseline="30000" dirty="0">
                <a:solidFill>
                  <a:schemeClr val="tx2"/>
                </a:solidFill>
              </a:rPr>
              <a:t>th</a:t>
            </a:r>
            <a:r>
              <a:rPr lang="en-US" sz="2000" dirty="0">
                <a:solidFill>
                  <a:schemeClr val="tx2"/>
                </a:solidFill>
              </a:rPr>
              <a:t> lower among the highest) </a:t>
            </a:r>
          </a:p>
          <a:p>
            <a:pPr algn="just"/>
            <a:r>
              <a:rPr lang="en-US" sz="2000" dirty="0">
                <a:solidFill>
                  <a:schemeClr val="tx2"/>
                </a:solidFill>
              </a:rPr>
              <a:t> </a:t>
            </a:r>
            <a:endParaRPr lang="id-ID" sz="2000" dirty="0">
              <a:solidFill>
                <a:schemeClr val="tx2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890170" y="1937087"/>
            <a:ext cx="2366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 </a:t>
            </a:r>
            <a:r>
              <a:rPr lang="en-US" sz="4000" b="1" dirty="0">
                <a:solidFill>
                  <a:schemeClr val="accent2"/>
                </a:solidFill>
              </a:rPr>
              <a:t>$920,192 </a:t>
            </a:r>
            <a:endParaRPr lang="id-ID" sz="4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8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300000">
                                      <p:cBhvr>
                                        <p:cTn id="35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11111E-6 L -2.08333E-6 0.03935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07407E-6 L -2.08333E-6 -0.04907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54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1.85185E-6 L 0.00039 -0.04884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2454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1.11111E-6 L -2.91667E-6 0.05486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0" grpId="1" animBg="1"/>
      <p:bldP spid="69" grpId="0" animBg="1"/>
      <p:bldP spid="69" grpId="1" animBg="1"/>
      <p:bldP spid="58" grpId="0" animBg="1"/>
      <p:bldP spid="63" grpId="0" animBg="1"/>
      <p:bldP spid="63" grpId="1" animBg="1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4BB93-05E8-4040-AB92-8E92E700D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73" y="3219162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Thank you 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Nada Alsulaiman</a:t>
            </a:r>
            <a:br>
              <a:rPr lang="en-US" b="1" dirty="0" smtClean="0"/>
            </a:br>
            <a:r>
              <a:rPr lang="en-US" b="1" dirty="0" smtClean="0"/>
              <a:t>Nora </a:t>
            </a:r>
            <a:r>
              <a:rPr lang="en-US" b="1" dirty="0" err="1" smtClean="0"/>
              <a:t>Alabdulqader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96545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183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AirBnB Investment</vt:lpstr>
      <vt:lpstr>Cleaning documentation </vt:lpstr>
      <vt:lpstr>Problems </vt:lpstr>
      <vt:lpstr>Most booked Neighborhood  </vt:lpstr>
      <vt:lpstr>Host name/Revenue </vt:lpstr>
      <vt:lpstr>Property type/Revenue </vt:lpstr>
      <vt:lpstr>Recommendation </vt:lpstr>
      <vt:lpstr>Thank you   Nada Alsulaiman Nora Alabdulqader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Norah Al-Omran</dc:creator>
  <cp:lastModifiedBy>Nada Alsulaiman</cp:lastModifiedBy>
  <cp:revision>33</cp:revision>
  <dcterms:created xsi:type="dcterms:W3CDTF">2018-11-04T16:18:01Z</dcterms:created>
  <dcterms:modified xsi:type="dcterms:W3CDTF">2018-11-05T11:20:46Z</dcterms:modified>
</cp:coreProperties>
</file>

<file path=docProps/thumbnail.jpeg>
</file>